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21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19"/>
      <p:bold r:id="rId20"/>
    </p:embeddedFont>
    <p:embeddedFont>
      <p:font typeface="다음_Regular" panose="02000603060000000000" pitchFamily="2" charset="-127"/>
      <p:regular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6">
          <p15:clr>
            <a:srgbClr val="A4A3A4"/>
          </p15:clr>
        </p15:guide>
        <p15:guide id="2" orient="horz" pos="1529">
          <p15:clr>
            <a:srgbClr val="A4A3A4"/>
          </p15:clr>
        </p15:guide>
        <p15:guide id="3" pos="2880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J Park [박수정 : 마콜]" initials="sjpark" lastIdx="1" clrIdx="0"/>
  <p:cmAuthor id="1" name="JN Lee [이재인 : 마콜]" initials="JNLee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72" y="86"/>
      </p:cViewPr>
      <p:guideLst>
        <p:guide orient="horz" pos="1076"/>
        <p:guide orient="horz" pos="1529"/>
        <p:guide pos="2880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0DBA7-4E8B-412C-96CA-5C88AD8694EC}" type="datetimeFigureOut">
              <a:rPr lang="ko-KR" altLang="en-US" smtClean="0"/>
              <a:t>2015-09-11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132F3-8C90-4506-B813-499373C13F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063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6814-5340-4622-A584-DFCCC2F8668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4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B6814-5340-4622-A584-DFCCC2F8668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44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B934-460A-4F92-AE04-DA797E90C493}" type="datetimeFigureOut">
              <a:rPr lang="ko-KR" altLang="en-US" smtClean="0"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DE61-4581-4DF5-8800-9FA75E63457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2" descr="150911-ICLA_기자간담회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3"/>
          <a:stretch/>
        </p:blipFill>
        <p:spPr bwMode="auto">
          <a:xfrm>
            <a:off x="0" y="-20240"/>
            <a:ext cx="9144000" cy="6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70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B934-460A-4F92-AE04-DA797E90C493}" type="datetimeFigureOut">
              <a:rPr lang="ko-KR" altLang="en-US" smtClean="0"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DE61-4581-4DF5-8800-9FA75E63457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2" descr="150911-ICLA_기자간담회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3"/>
          <a:stretch/>
        </p:blipFill>
        <p:spPr bwMode="auto">
          <a:xfrm>
            <a:off x="0" y="-20240"/>
            <a:ext cx="9144000" cy="6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51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B934-460A-4F92-AE04-DA797E90C493}" type="datetimeFigureOut">
              <a:rPr lang="ko-KR" altLang="en-US" smtClean="0"/>
              <a:t>2015-09-11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DE61-4581-4DF5-8800-9FA75E6345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30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B934-460A-4F92-AE04-DA797E90C493}" type="datetimeFigureOut">
              <a:rPr lang="ko-KR" altLang="en-US" smtClean="0"/>
              <a:t>2015-09-11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DE61-4581-4DF5-8800-9FA75E6345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76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B934-460A-4F92-AE04-DA797E90C493}" type="datetimeFigureOut">
              <a:rPr lang="ko-KR" altLang="en-US" smtClean="0"/>
              <a:t>2015-09-11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4DE61-4581-4DF5-8800-9FA75E6345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5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1B934-460A-4F92-AE04-DA797E90C493}" type="datetimeFigureOut">
              <a:rPr lang="ko-KR" altLang="en-US" smtClean="0"/>
              <a:t>2015-09-11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4DE61-4581-4DF5-8800-9FA75E63457F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2" descr="150911-ICLA_기자간담회.jp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3"/>
          <a:stretch/>
        </p:blipFill>
        <p:spPr bwMode="auto">
          <a:xfrm>
            <a:off x="0" y="-20240"/>
            <a:ext cx="9144000" cy="6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2" descr="150911-ICLA_기자간담회.jp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6187" r="63726" b="86075"/>
          <a:stretch/>
        </p:blipFill>
        <p:spPr bwMode="auto">
          <a:xfrm>
            <a:off x="7812360" y="68899"/>
            <a:ext cx="1293459" cy="25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7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3478"/>
            <a:ext cx="5040560" cy="499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33508"/>
            <a:ext cx="784156" cy="2570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당뇨병 환자의 </a:t>
            </a:r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이상지질혈증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40758" y="660508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/>
              <a:t>당뇨병 환자 </a:t>
            </a:r>
            <a:r>
              <a:rPr lang="en-US" altLang="ko-KR" sz="1200" b="1" dirty="0"/>
              <a:t>4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명이 </a:t>
            </a:r>
            <a:r>
              <a:rPr lang="ko-KR" altLang="en-US" sz="1200" b="1" dirty="0" err="1"/>
              <a:t>이상지질혈증을</a:t>
            </a:r>
            <a:r>
              <a:rPr lang="ko-KR" altLang="en-US" sz="1200" b="1" dirty="0"/>
              <a:t> 동반하며 </a:t>
            </a:r>
          </a:p>
          <a:p>
            <a:r>
              <a:rPr lang="en-US" altLang="ko-KR" sz="1200" b="1" dirty="0"/>
              <a:t>  LDL</a:t>
            </a:r>
            <a:r>
              <a:rPr lang="ko-KR" altLang="en-US" sz="1200" b="1" dirty="0"/>
              <a:t>콜레스테롤 </a:t>
            </a:r>
            <a:r>
              <a:rPr lang="en-US" altLang="ko-KR" sz="1200" b="1" dirty="0"/>
              <a:t>100 mg/</a:t>
            </a:r>
            <a:r>
              <a:rPr lang="en-US" altLang="ko-KR" sz="1200" b="1" dirty="0" err="1"/>
              <a:t>dL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이상을 적용할 경우 </a:t>
            </a:r>
            <a:r>
              <a:rPr lang="en-US" altLang="ko-KR" sz="1200" b="1" dirty="0"/>
              <a:t>10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9</a:t>
            </a:r>
            <a:r>
              <a:rPr lang="ko-KR" altLang="en-US" sz="1200" b="1" dirty="0"/>
              <a:t>명으로 흔함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01460"/>
            <a:ext cx="2520280" cy="374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9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90" y="411510"/>
            <a:ext cx="73973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고혈압 환자의 </a:t>
            </a:r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이상지질혈증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91556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/>
              <a:t>고혈압 환자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2</a:t>
            </a:r>
            <a:r>
              <a:rPr lang="ko-KR" altLang="en-US" sz="1200" b="1" dirty="0"/>
              <a:t>명이 </a:t>
            </a:r>
            <a:r>
              <a:rPr lang="ko-KR" altLang="en-US" sz="1200" b="1" dirty="0" err="1"/>
              <a:t>이상지질혈증을</a:t>
            </a:r>
            <a:r>
              <a:rPr lang="ko-KR" altLang="en-US" sz="1200" b="1" dirty="0"/>
              <a:t> 동반함</a:t>
            </a:r>
            <a:r>
              <a:rPr lang="en-US" altLang="ko-KR" sz="1200" b="1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80" y="2067694"/>
            <a:ext cx="2813823" cy="288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4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대사증후군의 유병률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1" y="915566"/>
            <a:ext cx="6552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en-US" altLang="ko-KR" sz="1200" b="1" dirty="0"/>
              <a:t>30</a:t>
            </a:r>
            <a:r>
              <a:rPr lang="ko-KR" altLang="en-US" sz="1200" b="1" dirty="0"/>
              <a:t>세 이상 성인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명이 대사증후군임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남성은 </a:t>
            </a:r>
            <a:r>
              <a:rPr lang="en-US" altLang="ko-KR" sz="1200" b="1" dirty="0"/>
              <a:t>50</a:t>
            </a:r>
            <a:r>
              <a:rPr lang="ko-KR" altLang="en-US" sz="1200" b="1" dirty="0"/>
              <a:t>대까지 여성보다 </a:t>
            </a:r>
            <a:r>
              <a:rPr lang="en-US" altLang="ko-KR" sz="1200" b="1" dirty="0"/>
              <a:t>2-3</a:t>
            </a:r>
            <a:r>
              <a:rPr lang="ko-KR" altLang="en-US" sz="1200" b="1" dirty="0"/>
              <a:t>배 더 많고 </a:t>
            </a:r>
          </a:p>
          <a:p>
            <a:r>
              <a:rPr lang="ko-KR" altLang="en-US" sz="1200" b="1" dirty="0"/>
              <a:t>  여성은 </a:t>
            </a:r>
            <a:r>
              <a:rPr lang="en-US" altLang="ko-KR" sz="1200" b="1" dirty="0"/>
              <a:t>50</a:t>
            </a:r>
            <a:r>
              <a:rPr lang="ko-KR" altLang="en-US" sz="1200" b="1" dirty="0"/>
              <a:t>대에 </a:t>
            </a:r>
            <a:r>
              <a:rPr lang="en-US" altLang="ko-KR" sz="1200" b="1" dirty="0"/>
              <a:t>2</a:t>
            </a:r>
            <a:r>
              <a:rPr lang="ko-KR" altLang="en-US" sz="1200" b="1" dirty="0"/>
              <a:t>배로 급증한 후 지속적으로 증가함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029" y="411510"/>
            <a:ext cx="78665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5"/>
          <a:stretch/>
        </p:blipFill>
        <p:spPr bwMode="auto">
          <a:xfrm>
            <a:off x="4571999" y="2571750"/>
            <a:ext cx="4567877" cy="231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7" y="1708150"/>
            <a:ext cx="44577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49995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폐경에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따른 </a:t>
            </a:r>
            <a:r>
              <a:rPr lang="en-US" altLang="ko-KR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/>
            </a:r>
            <a:br>
              <a:rPr lang="en-US" altLang="ko-KR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</a:br>
            <a:r>
              <a:rPr lang="ko-KR" altLang="en-US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고</a:t>
            </a:r>
            <a:r>
              <a:rPr lang="en-US" altLang="ko-KR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LDL</a:t>
            </a:r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콜레스테롤혈증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및 </a:t>
            </a:r>
            <a:r>
              <a:rPr lang="ko-KR" altLang="en-US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대사증후군 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유병률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915566"/>
            <a:ext cx="6898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 err="1"/>
              <a:t>폐경</a:t>
            </a:r>
            <a:r>
              <a:rPr lang="ko-KR" altLang="en-US" sz="1200" b="1" dirty="0"/>
              <a:t> 전후 </a:t>
            </a:r>
            <a:r>
              <a:rPr lang="ko-KR" altLang="en-US" sz="1200" b="1" dirty="0" err="1"/>
              <a:t>이상지질혈증</a:t>
            </a:r>
            <a:r>
              <a:rPr lang="ko-KR" altLang="en-US" sz="1200" b="1" dirty="0"/>
              <a:t> 및 대사증후군 증가 추세를 비교해보면 </a:t>
            </a:r>
          </a:p>
          <a:p>
            <a:r>
              <a:rPr lang="ko-KR" altLang="en-US" sz="1200" b="1" dirty="0"/>
              <a:t>  고</a:t>
            </a:r>
            <a:r>
              <a:rPr lang="en-US" altLang="ko-KR" sz="1200" b="1" dirty="0"/>
              <a:t>LDL</a:t>
            </a:r>
            <a:r>
              <a:rPr lang="ko-KR" altLang="en-US" sz="1200" b="1" dirty="0" err="1"/>
              <a:t>콜레스테롤혈증</a:t>
            </a:r>
            <a:r>
              <a:rPr lang="ko-KR" altLang="en-US" sz="1200" b="1" dirty="0"/>
              <a:t> 및 대사증후군이 </a:t>
            </a:r>
            <a:r>
              <a:rPr lang="ko-KR" altLang="en-US" sz="1200" b="1" dirty="0" err="1"/>
              <a:t>폐경</a:t>
            </a:r>
            <a:r>
              <a:rPr lang="ko-KR" altLang="en-US" sz="1200" b="1" dirty="0"/>
              <a:t> 전에 비해 </a:t>
            </a:r>
            <a:r>
              <a:rPr lang="ko-KR" altLang="en-US" sz="1200" b="1" dirty="0" err="1"/>
              <a:t>폐경</a:t>
            </a:r>
            <a:r>
              <a:rPr lang="ko-KR" altLang="en-US" sz="1200" b="1" dirty="0"/>
              <a:t> 후 </a:t>
            </a:r>
            <a:endParaRPr lang="en-US" altLang="ko-KR" sz="1200" b="1" dirty="0"/>
          </a:p>
          <a:p>
            <a:r>
              <a:rPr lang="en-US" altLang="ko-KR" sz="1200" b="1" dirty="0"/>
              <a:t>  4</a:t>
            </a:r>
            <a:r>
              <a:rPr lang="ko-KR" altLang="en-US" sz="1200" b="1" dirty="0"/>
              <a:t>배까지 증가함</a:t>
            </a:r>
            <a:r>
              <a:rPr lang="en-US" altLang="ko-KR" sz="1200" b="1" dirty="0"/>
              <a:t>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446" y="595766"/>
            <a:ext cx="971660" cy="111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33501"/>
            <a:ext cx="2376264" cy="339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9622"/>
            <a:ext cx="1512168" cy="37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3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남녀 혈청지질 수준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9155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/>
              <a:t>우리나라 </a:t>
            </a:r>
            <a:r>
              <a:rPr lang="en-US" altLang="ko-KR" sz="1200" b="1" dirty="0"/>
              <a:t>30</a:t>
            </a:r>
            <a:r>
              <a:rPr lang="ko-KR" altLang="en-US" sz="1200" b="1" dirty="0"/>
              <a:t>세 이상 성인의 </a:t>
            </a:r>
            <a:r>
              <a:rPr lang="ko-KR" altLang="en-US" sz="1200" b="1" dirty="0" err="1"/>
              <a:t>총콜레스테롤</a:t>
            </a:r>
            <a:r>
              <a:rPr lang="ko-KR" altLang="en-US" sz="1200" b="1" dirty="0"/>
              <a:t> 평균 수치는 </a:t>
            </a:r>
          </a:p>
          <a:p>
            <a:r>
              <a:rPr lang="ko-KR" altLang="en-US" sz="1200" b="1" dirty="0"/>
              <a:t>  남성 </a:t>
            </a:r>
            <a:r>
              <a:rPr lang="en-US" altLang="ko-KR" sz="1200" b="1" dirty="0"/>
              <a:t>189 mg/</a:t>
            </a:r>
            <a:r>
              <a:rPr lang="en-US" altLang="ko-KR" sz="1200" b="1" dirty="0" err="1"/>
              <a:t>dL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여성 </a:t>
            </a:r>
            <a:r>
              <a:rPr lang="en-US" altLang="ko-KR" sz="1200" b="1" dirty="0"/>
              <a:t>192 mg/</a:t>
            </a:r>
            <a:r>
              <a:rPr lang="en-US" altLang="ko-KR" sz="1200" b="1" dirty="0" err="1"/>
              <a:t>dL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이다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2719"/>
            <a:ext cx="1914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2680"/>
            <a:ext cx="5904656" cy="323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3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en-US" altLang="ko-KR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SUMMARY (1)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902568" y="778808"/>
            <a:ext cx="22322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DYSLIPIDEMIA </a:t>
            </a:r>
          </a:p>
          <a:p>
            <a:r>
              <a:rPr lang="en-US" altLang="ko-KR" sz="15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FACT SHEET </a:t>
            </a:r>
          </a:p>
          <a:p>
            <a:r>
              <a:rPr lang="en-US" altLang="ko-KR" sz="15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IN KOREA 2015</a:t>
            </a:r>
            <a:endParaRPr lang="ko-KR" altLang="en-US" sz="15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1784886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• 30</a:t>
            </a:r>
            <a:r>
              <a:rPr lang="ko-KR" altLang="en-US" sz="1400" b="1" dirty="0"/>
              <a:t>세 이상 성인의 절반</a:t>
            </a:r>
            <a:r>
              <a:rPr lang="en-US" altLang="ko-KR" sz="1400" b="1" dirty="0"/>
              <a:t>(47.8%)</a:t>
            </a:r>
            <a:r>
              <a:rPr lang="ko-KR" altLang="en-US" sz="1400" b="1" dirty="0"/>
              <a:t>인 약 </a:t>
            </a:r>
            <a:r>
              <a:rPr lang="en-US" altLang="ko-KR" sz="1400" b="1" dirty="0">
                <a:solidFill>
                  <a:srgbClr val="C00000"/>
                </a:solidFill>
              </a:rPr>
              <a:t>1600</a:t>
            </a:r>
            <a:r>
              <a:rPr lang="ko-KR" altLang="en-US" sz="1400" b="1" dirty="0" err="1">
                <a:solidFill>
                  <a:srgbClr val="C00000"/>
                </a:solidFill>
              </a:rPr>
              <a:t>만명</a:t>
            </a:r>
            <a:r>
              <a:rPr lang="ko-KR" altLang="en-US" sz="1400" b="1" dirty="0" err="1"/>
              <a:t>이</a:t>
            </a:r>
            <a:r>
              <a:rPr lang="ko-KR" altLang="en-US" sz="1400" b="1" dirty="0"/>
              <a:t> </a:t>
            </a:r>
            <a:r>
              <a:rPr lang="ko-KR" altLang="en-US" sz="1400" b="1" dirty="0" err="1"/>
              <a:t>이상지질혈증을</a:t>
            </a:r>
            <a:r>
              <a:rPr lang="ko-KR" altLang="en-US" sz="1400" b="1" dirty="0"/>
              <a:t> 가지고 있으며 </a:t>
            </a:r>
          </a:p>
          <a:p>
            <a:r>
              <a:rPr lang="ko-KR" altLang="en-US" sz="1400" b="1" dirty="0" smtClean="0"/>
              <a:t>  남자는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1400" b="1" dirty="0">
                <a:solidFill>
                  <a:srgbClr val="C00000"/>
                </a:solidFill>
              </a:rPr>
              <a:t>10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6</a:t>
            </a:r>
            <a:r>
              <a:rPr lang="ko-KR" altLang="en-US" sz="1400" b="1" dirty="0">
                <a:solidFill>
                  <a:srgbClr val="C00000"/>
                </a:solidFill>
              </a:rPr>
              <a:t>명</a:t>
            </a:r>
            <a:r>
              <a:rPr lang="en-US" altLang="ko-KR" sz="1400" b="1" dirty="0"/>
              <a:t>(57.6%), </a:t>
            </a:r>
            <a:r>
              <a:rPr lang="ko-KR" altLang="en-US" sz="1400" b="1" dirty="0"/>
              <a:t>여자는 </a:t>
            </a:r>
            <a:r>
              <a:rPr lang="en-US" altLang="ko-KR" sz="1400" b="1" dirty="0">
                <a:solidFill>
                  <a:srgbClr val="C00000"/>
                </a:solidFill>
              </a:rPr>
              <a:t>10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4</a:t>
            </a:r>
            <a:r>
              <a:rPr lang="ko-KR" altLang="en-US" sz="1400" b="1" dirty="0">
                <a:solidFill>
                  <a:srgbClr val="C00000"/>
                </a:solidFill>
              </a:rPr>
              <a:t>명</a:t>
            </a:r>
            <a:r>
              <a:rPr lang="en-US" altLang="ko-KR" sz="1400" b="1" dirty="0"/>
              <a:t>(38.3%)</a:t>
            </a:r>
            <a:r>
              <a:rPr lang="ko-KR" altLang="en-US" sz="1400" b="1" dirty="0"/>
              <a:t>이 </a:t>
            </a:r>
            <a:r>
              <a:rPr lang="ko-KR" altLang="en-US" sz="1400" b="1" dirty="0" err="1"/>
              <a:t>이상지질혈증을</a:t>
            </a:r>
            <a:r>
              <a:rPr lang="ko-KR" altLang="en-US" sz="1400" b="1" dirty="0"/>
              <a:t> 가지고 있음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연령이 </a:t>
            </a:r>
            <a:r>
              <a:rPr lang="ko-KR" altLang="en-US" sz="1400" b="1" dirty="0">
                <a:solidFill>
                  <a:srgbClr val="C00000"/>
                </a:solidFill>
              </a:rPr>
              <a:t>증가하면서 </a:t>
            </a:r>
            <a:r>
              <a:rPr lang="ko-KR" altLang="en-US" sz="1400" b="1" dirty="0" err="1">
                <a:solidFill>
                  <a:srgbClr val="C00000"/>
                </a:solidFill>
              </a:rPr>
              <a:t>이상지질혈증은</a:t>
            </a:r>
            <a:r>
              <a:rPr lang="ko-KR" altLang="en-US" sz="1400" b="1" dirty="0">
                <a:solidFill>
                  <a:srgbClr val="C00000"/>
                </a:solidFill>
              </a:rPr>
              <a:t> 증가</a:t>
            </a:r>
            <a:r>
              <a:rPr lang="ko-KR" altLang="en-US" sz="1400" b="1" dirty="0"/>
              <a:t>하는데 특히 </a:t>
            </a:r>
            <a:r>
              <a:rPr lang="ko-KR" altLang="en-US" sz="1400" b="1" dirty="0">
                <a:solidFill>
                  <a:srgbClr val="C00000"/>
                </a:solidFill>
              </a:rPr>
              <a:t>여성의 경우 </a:t>
            </a:r>
            <a:r>
              <a:rPr lang="en-US" altLang="ko-KR" sz="1400" b="1" dirty="0">
                <a:solidFill>
                  <a:srgbClr val="C00000"/>
                </a:solidFill>
              </a:rPr>
              <a:t>50</a:t>
            </a:r>
            <a:r>
              <a:rPr lang="ko-KR" altLang="en-US" sz="1400" b="1" dirty="0">
                <a:solidFill>
                  <a:srgbClr val="C00000"/>
                </a:solidFill>
              </a:rPr>
              <a:t>대 이후에 급증</a:t>
            </a:r>
            <a:r>
              <a:rPr lang="ko-KR" altLang="en-US" sz="1400" b="1" dirty="0"/>
              <a:t>함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2013</a:t>
            </a:r>
            <a:r>
              <a:rPr lang="ko-KR" altLang="en-US" sz="1400" b="1" dirty="0"/>
              <a:t>년도를 기준으로 </a:t>
            </a:r>
            <a:r>
              <a:rPr lang="ko-KR" altLang="en-US" sz="1400" b="1" dirty="0" err="1"/>
              <a:t>이상지질혈증으로</a:t>
            </a:r>
            <a:r>
              <a:rPr lang="ko-KR" altLang="en-US" sz="1400" b="1" dirty="0"/>
              <a:t> </a:t>
            </a:r>
            <a:r>
              <a:rPr lang="ko-KR" altLang="en-US" sz="1400" b="1" dirty="0">
                <a:solidFill>
                  <a:srgbClr val="C00000"/>
                </a:solidFill>
              </a:rPr>
              <a:t>약제를 복용하는 사람이 </a:t>
            </a:r>
            <a:r>
              <a:rPr lang="en-US" altLang="ko-KR" sz="1400" b="1" dirty="0">
                <a:solidFill>
                  <a:srgbClr val="C00000"/>
                </a:solidFill>
              </a:rPr>
              <a:t>2003</a:t>
            </a:r>
            <a:r>
              <a:rPr lang="ko-KR" altLang="en-US" sz="1400" b="1" dirty="0">
                <a:solidFill>
                  <a:srgbClr val="C00000"/>
                </a:solidFill>
              </a:rPr>
              <a:t>년에 비해 약 </a:t>
            </a:r>
            <a:r>
              <a:rPr lang="en-US" altLang="ko-KR" sz="1400" b="1" dirty="0">
                <a:solidFill>
                  <a:srgbClr val="C00000"/>
                </a:solidFill>
              </a:rPr>
              <a:t>5</a:t>
            </a:r>
            <a:r>
              <a:rPr lang="ko-KR" altLang="en-US" sz="1400" b="1" dirty="0">
                <a:solidFill>
                  <a:srgbClr val="C00000"/>
                </a:solidFill>
              </a:rPr>
              <a:t>배</a:t>
            </a:r>
            <a:r>
              <a:rPr lang="ko-KR" altLang="en-US" sz="1400" b="1" dirty="0"/>
              <a:t> 증가하였음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en-US" altLang="ko-KR" sz="1400" b="1" dirty="0" smtClean="0">
                <a:solidFill>
                  <a:srgbClr val="C00000"/>
                </a:solidFill>
              </a:rPr>
              <a:t>30</a:t>
            </a:r>
            <a:r>
              <a:rPr lang="ko-KR" altLang="en-US" sz="1400" b="1" dirty="0">
                <a:solidFill>
                  <a:srgbClr val="C00000"/>
                </a:solidFill>
              </a:rPr>
              <a:t>세 이상 성인 </a:t>
            </a:r>
            <a:r>
              <a:rPr lang="en-US" altLang="ko-KR" sz="1400" b="1" dirty="0">
                <a:solidFill>
                  <a:srgbClr val="C00000"/>
                </a:solidFill>
              </a:rPr>
              <a:t>6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1</a:t>
            </a:r>
            <a:r>
              <a:rPr lang="ko-KR" altLang="en-US" sz="1400" b="1" dirty="0">
                <a:solidFill>
                  <a:srgbClr val="C00000"/>
                </a:solidFill>
              </a:rPr>
              <a:t>명은 고</a:t>
            </a:r>
            <a:r>
              <a:rPr lang="en-US" altLang="ko-KR" sz="1400" b="1" dirty="0">
                <a:solidFill>
                  <a:srgbClr val="C00000"/>
                </a:solidFill>
              </a:rPr>
              <a:t>LDL</a:t>
            </a:r>
            <a:r>
              <a:rPr lang="ko-KR" altLang="en-US" sz="1400" b="1" dirty="0" err="1">
                <a:solidFill>
                  <a:srgbClr val="C00000"/>
                </a:solidFill>
              </a:rPr>
              <a:t>콜레스테롤혈증</a:t>
            </a:r>
            <a:r>
              <a:rPr lang="ko-KR" altLang="en-US" sz="1400" b="1" dirty="0" err="1"/>
              <a:t>이</a:t>
            </a:r>
            <a:r>
              <a:rPr lang="ko-KR" altLang="en-US" sz="1400" b="1" dirty="0"/>
              <a:t> 있으며 여성이 남성보다 더 많음</a:t>
            </a:r>
            <a:r>
              <a:rPr lang="en-US" altLang="ko-KR" sz="1400" b="1" dirty="0"/>
              <a:t>. </a:t>
            </a:r>
          </a:p>
          <a:p>
            <a:r>
              <a:rPr lang="ko-KR" altLang="en-US" sz="1400" b="1" dirty="0" smtClean="0"/>
              <a:t>  연령에 </a:t>
            </a:r>
            <a:r>
              <a:rPr lang="ko-KR" altLang="en-US" sz="1400" b="1" dirty="0"/>
              <a:t>따라 증가하는 추세를 보여</a:t>
            </a:r>
            <a:r>
              <a:rPr lang="ko-KR" altLang="en-US" sz="1400" b="1" dirty="0">
                <a:solidFill>
                  <a:srgbClr val="C00000"/>
                </a:solidFill>
              </a:rPr>
              <a:t> </a:t>
            </a:r>
            <a:r>
              <a:rPr lang="en-US" altLang="ko-KR" sz="1400" b="1" dirty="0">
                <a:solidFill>
                  <a:srgbClr val="C00000"/>
                </a:solidFill>
              </a:rPr>
              <a:t>60</a:t>
            </a:r>
            <a:r>
              <a:rPr lang="ko-KR" altLang="en-US" sz="1400" b="1" dirty="0">
                <a:solidFill>
                  <a:srgbClr val="C00000"/>
                </a:solidFill>
              </a:rPr>
              <a:t>대 이상 성인에서 남자는 </a:t>
            </a:r>
            <a:r>
              <a:rPr lang="en-US" altLang="ko-KR" sz="1400" b="1" dirty="0">
                <a:solidFill>
                  <a:srgbClr val="C00000"/>
                </a:solidFill>
              </a:rPr>
              <a:t>5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1</a:t>
            </a:r>
            <a:r>
              <a:rPr lang="ko-KR" altLang="en-US" sz="1400" b="1" dirty="0">
                <a:solidFill>
                  <a:srgbClr val="C00000"/>
                </a:solidFill>
              </a:rPr>
              <a:t>명</a:t>
            </a:r>
            <a:r>
              <a:rPr lang="en-US" altLang="ko-KR" sz="1400" b="1" dirty="0">
                <a:solidFill>
                  <a:srgbClr val="C00000"/>
                </a:solidFill>
              </a:rPr>
              <a:t>, </a:t>
            </a:r>
            <a:r>
              <a:rPr lang="ko-KR" altLang="en-US" sz="1400" b="1" dirty="0">
                <a:solidFill>
                  <a:srgbClr val="C00000"/>
                </a:solidFill>
              </a:rPr>
              <a:t>여자는 </a:t>
            </a:r>
            <a:r>
              <a:rPr lang="en-US" altLang="ko-KR" sz="1400" b="1" dirty="0">
                <a:solidFill>
                  <a:srgbClr val="C00000"/>
                </a:solidFill>
              </a:rPr>
              <a:t>3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1</a:t>
            </a:r>
            <a:r>
              <a:rPr lang="ko-KR" altLang="en-US" sz="1400" b="1" dirty="0">
                <a:solidFill>
                  <a:srgbClr val="C00000"/>
                </a:solidFill>
              </a:rPr>
              <a:t>명</a:t>
            </a:r>
            <a:r>
              <a:rPr lang="ko-KR" altLang="en-US" sz="1400" b="1" dirty="0"/>
              <a:t>으로 많음</a:t>
            </a:r>
            <a:r>
              <a:rPr lang="en-US" altLang="ko-KR" sz="1400" b="1" dirty="0" smtClean="0"/>
              <a:t>.</a:t>
            </a:r>
          </a:p>
          <a:p>
            <a:r>
              <a:rPr lang="en-US" altLang="ko-KR" sz="1400" b="1" dirty="0" smtClean="0"/>
              <a:t> </a:t>
            </a:r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ko-KR" altLang="en-US" sz="1400" b="1" dirty="0" err="1" smtClean="0">
                <a:solidFill>
                  <a:srgbClr val="C00000"/>
                </a:solidFill>
              </a:rPr>
              <a:t>고중성지방혈증</a:t>
            </a:r>
            <a:r>
              <a:rPr lang="ko-KR" altLang="en-US" sz="1400" b="1" dirty="0" err="1" smtClean="0"/>
              <a:t>과</a:t>
            </a:r>
            <a:r>
              <a:rPr lang="ko-KR" altLang="en-US" sz="1400" b="1" dirty="0" smtClean="0"/>
              <a:t> </a:t>
            </a:r>
            <a:r>
              <a:rPr lang="ko-KR" altLang="en-US" sz="1400" b="1" dirty="0">
                <a:solidFill>
                  <a:srgbClr val="C00000"/>
                </a:solidFill>
              </a:rPr>
              <a:t>저</a:t>
            </a:r>
            <a:r>
              <a:rPr lang="en-US" altLang="ko-KR" sz="1400" b="1" dirty="0">
                <a:solidFill>
                  <a:srgbClr val="C00000"/>
                </a:solidFill>
              </a:rPr>
              <a:t>HDL</a:t>
            </a:r>
            <a:r>
              <a:rPr lang="ko-KR" altLang="en-US" sz="1400" b="1" dirty="0" err="1">
                <a:solidFill>
                  <a:srgbClr val="C00000"/>
                </a:solidFill>
              </a:rPr>
              <a:t>콜레스테롤혈증</a:t>
            </a:r>
            <a:r>
              <a:rPr lang="ko-KR" altLang="en-US" sz="1400" b="1" dirty="0" err="1"/>
              <a:t>은</a:t>
            </a:r>
            <a:r>
              <a:rPr lang="ko-KR" altLang="en-US" sz="1400" b="1" dirty="0"/>
              <a:t> </a:t>
            </a:r>
            <a:r>
              <a:rPr lang="ko-KR" altLang="en-US" sz="1400" b="1" dirty="0">
                <a:solidFill>
                  <a:srgbClr val="C00000"/>
                </a:solidFill>
              </a:rPr>
              <a:t>남성이 여성보다 </a:t>
            </a:r>
            <a:r>
              <a:rPr lang="en-US" altLang="ko-KR" sz="1400" b="1" dirty="0">
                <a:solidFill>
                  <a:srgbClr val="C00000"/>
                </a:solidFill>
              </a:rPr>
              <a:t>2</a:t>
            </a:r>
            <a:r>
              <a:rPr lang="ko-KR" altLang="en-US" sz="1400" b="1" dirty="0" err="1">
                <a:solidFill>
                  <a:srgbClr val="C00000"/>
                </a:solidFill>
              </a:rPr>
              <a:t>배가량</a:t>
            </a:r>
            <a:r>
              <a:rPr lang="ko-KR" altLang="en-US" sz="1400" b="1" dirty="0"/>
              <a:t> 많은데 </a:t>
            </a:r>
          </a:p>
          <a:p>
            <a:r>
              <a:rPr lang="ko-KR" altLang="en-US" sz="1400" b="1" dirty="0" smtClean="0"/>
              <a:t>  특히 </a:t>
            </a:r>
            <a:r>
              <a:rPr lang="en-US" altLang="ko-KR" sz="1400" b="1" dirty="0">
                <a:solidFill>
                  <a:srgbClr val="C00000"/>
                </a:solidFill>
              </a:rPr>
              <a:t>30</a:t>
            </a:r>
            <a:r>
              <a:rPr lang="ko-KR" altLang="en-US" sz="1400" b="1" dirty="0">
                <a:solidFill>
                  <a:srgbClr val="C00000"/>
                </a:solidFill>
              </a:rPr>
              <a:t>대 남성</a:t>
            </a:r>
            <a:r>
              <a:rPr lang="ko-KR" altLang="en-US" sz="1400" b="1" dirty="0"/>
              <a:t>은 같은 나이대의 여성에 비해 </a:t>
            </a:r>
            <a:r>
              <a:rPr lang="ko-KR" altLang="en-US" sz="1400" b="1" dirty="0" err="1"/>
              <a:t>고중성지방혈증이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4</a:t>
            </a:r>
            <a:r>
              <a:rPr lang="ko-KR" altLang="en-US" sz="1400" b="1" dirty="0"/>
              <a:t>배 많음</a:t>
            </a:r>
            <a:r>
              <a:rPr lang="en-US" altLang="ko-KR" sz="1400" b="1" dirty="0" smtClean="0"/>
              <a:t>.</a:t>
            </a:r>
            <a:endParaRPr lang="en-US" altLang="ko-KR" sz="14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8086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8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en-US" altLang="ko-KR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SUMMARY (2)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3638"/>
            <a:ext cx="8086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67544" y="1779662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•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정상 </a:t>
            </a:r>
            <a:r>
              <a:rPr lang="ko-KR" altLang="en-US" sz="1400" b="1" dirty="0">
                <a:solidFill>
                  <a:srgbClr val="C00000"/>
                </a:solidFill>
              </a:rPr>
              <a:t>체중 범위</a:t>
            </a:r>
            <a:r>
              <a:rPr lang="ko-KR" altLang="en-US" sz="1400" b="1" dirty="0"/>
              <a:t>에서도</a:t>
            </a:r>
            <a:r>
              <a:rPr lang="ko-KR" altLang="en-US" sz="1400" b="1" dirty="0">
                <a:solidFill>
                  <a:srgbClr val="C00000"/>
                </a:solidFill>
              </a:rPr>
              <a:t> </a:t>
            </a:r>
            <a:r>
              <a:rPr lang="en-US" altLang="ko-KR" sz="1400" b="1" dirty="0">
                <a:solidFill>
                  <a:srgbClr val="C00000"/>
                </a:solidFill>
              </a:rPr>
              <a:t>3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1</a:t>
            </a:r>
            <a:r>
              <a:rPr lang="ko-KR" altLang="en-US" sz="1400" b="1" dirty="0">
                <a:solidFill>
                  <a:srgbClr val="C00000"/>
                </a:solidFill>
              </a:rPr>
              <a:t>명이 </a:t>
            </a:r>
            <a:r>
              <a:rPr lang="ko-KR" altLang="en-US" sz="1400" b="1" dirty="0" err="1">
                <a:solidFill>
                  <a:srgbClr val="C00000"/>
                </a:solidFill>
              </a:rPr>
              <a:t>이상지질혈증</a:t>
            </a:r>
            <a:r>
              <a:rPr lang="ko-KR" altLang="en-US" sz="1400" b="1" dirty="0" err="1"/>
              <a:t>을</a:t>
            </a:r>
            <a:r>
              <a:rPr lang="ko-KR" altLang="en-US" sz="1400" b="1" dirty="0"/>
              <a:t> 동반하며 비만하면 절반 이상이</a:t>
            </a:r>
            <a:r>
              <a:rPr lang="en-US" altLang="ko-KR" sz="1400" b="1" dirty="0"/>
              <a:t>, </a:t>
            </a:r>
          </a:p>
          <a:p>
            <a:r>
              <a:rPr lang="ko-KR" altLang="en-US" sz="1400" b="1" dirty="0" smtClean="0"/>
              <a:t>  특히 </a:t>
            </a:r>
            <a:r>
              <a:rPr lang="ko-KR" altLang="en-US" sz="1400" b="1" dirty="0"/>
              <a:t>복부비만이 있는 경우는 </a:t>
            </a:r>
            <a:r>
              <a:rPr lang="en-US" altLang="ko-KR" sz="1400" b="1" dirty="0"/>
              <a:t>3</a:t>
            </a:r>
            <a:r>
              <a:rPr lang="ko-KR" altLang="en-US" sz="1400" b="1" dirty="0"/>
              <a:t>명 중 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명이 </a:t>
            </a:r>
            <a:r>
              <a:rPr lang="ko-KR" altLang="en-US" sz="1400" b="1" dirty="0" err="1"/>
              <a:t>이상지질혈증을</a:t>
            </a:r>
            <a:r>
              <a:rPr lang="ko-KR" altLang="en-US" sz="1400" b="1" dirty="0"/>
              <a:t> 가짐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ko-KR" altLang="en-US" sz="1400" b="1" dirty="0" smtClean="0">
                <a:solidFill>
                  <a:srgbClr val="C00000"/>
                </a:solidFill>
              </a:rPr>
              <a:t>당뇨병 </a:t>
            </a:r>
            <a:r>
              <a:rPr lang="ko-KR" altLang="en-US" sz="1400" b="1" dirty="0">
                <a:solidFill>
                  <a:srgbClr val="C00000"/>
                </a:solidFill>
              </a:rPr>
              <a:t>환자 </a:t>
            </a:r>
            <a:r>
              <a:rPr lang="en-US" altLang="ko-KR" sz="1400" b="1" dirty="0">
                <a:solidFill>
                  <a:srgbClr val="C00000"/>
                </a:solidFill>
              </a:rPr>
              <a:t>4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3</a:t>
            </a:r>
            <a:r>
              <a:rPr lang="ko-KR" altLang="en-US" sz="1400" b="1" dirty="0">
                <a:solidFill>
                  <a:srgbClr val="C00000"/>
                </a:solidFill>
              </a:rPr>
              <a:t>명</a:t>
            </a:r>
            <a:r>
              <a:rPr lang="ko-KR" altLang="en-US" sz="1400" b="1" dirty="0"/>
              <a:t>이 </a:t>
            </a:r>
            <a:r>
              <a:rPr lang="ko-KR" altLang="en-US" sz="1400" b="1" dirty="0" err="1"/>
              <a:t>이상지질혈증을</a:t>
            </a:r>
            <a:r>
              <a:rPr lang="ko-KR" altLang="en-US" sz="1400" b="1" dirty="0"/>
              <a:t> 동반하며 </a:t>
            </a:r>
            <a:r>
              <a:rPr lang="en-US" altLang="ko-KR" sz="1400" b="1" dirty="0"/>
              <a:t>LDL</a:t>
            </a:r>
            <a:r>
              <a:rPr lang="ko-KR" altLang="en-US" sz="1400" b="1" dirty="0"/>
              <a:t>콜레스테롤 </a:t>
            </a:r>
            <a:r>
              <a:rPr lang="en-US" altLang="ko-KR" sz="1400" b="1" dirty="0"/>
              <a:t>100 mg/</a:t>
            </a:r>
            <a:r>
              <a:rPr lang="en-US" altLang="ko-KR" sz="1400" b="1" dirty="0" err="1"/>
              <a:t>dL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이상의 엄격한 기준을 </a:t>
            </a:r>
          </a:p>
          <a:p>
            <a:r>
              <a:rPr lang="ko-KR" altLang="en-US" sz="1400" b="1" dirty="0" smtClean="0"/>
              <a:t>  적용할 </a:t>
            </a:r>
            <a:r>
              <a:rPr lang="ko-KR" altLang="en-US" sz="1400" b="1" dirty="0"/>
              <a:t>경우 </a:t>
            </a:r>
            <a:r>
              <a:rPr lang="en-US" altLang="ko-KR" sz="1400" b="1" dirty="0"/>
              <a:t>10</a:t>
            </a:r>
            <a:r>
              <a:rPr lang="ko-KR" altLang="en-US" sz="1400" b="1" dirty="0"/>
              <a:t>명 중 </a:t>
            </a:r>
            <a:r>
              <a:rPr lang="en-US" altLang="ko-KR" sz="1400" b="1" dirty="0"/>
              <a:t>9</a:t>
            </a:r>
            <a:r>
              <a:rPr lang="ko-KR" altLang="en-US" sz="1400" b="1" dirty="0"/>
              <a:t>명이 </a:t>
            </a:r>
            <a:r>
              <a:rPr lang="ko-KR" altLang="en-US" sz="1400" b="1" dirty="0" err="1"/>
              <a:t>이상지질혈증을</a:t>
            </a:r>
            <a:r>
              <a:rPr lang="ko-KR" altLang="en-US" sz="1400" b="1" dirty="0"/>
              <a:t> 가짐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ko-KR" altLang="en-US" sz="1400" b="1" dirty="0">
                <a:solidFill>
                  <a:srgbClr val="C00000"/>
                </a:solidFill>
              </a:rPr>
              <a:t>고혈압 환자 </a:t>
            </a:r>
            <a:r>
              <a:rPr lang="en-US" altLang="ko-KR" sz="1400" b="1" dirty="0">
                <a:solidFill>
                  <a:srgbClr val="C00000"/>
                </a:solidFill>
              </a:rPr>
              <a:t>3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2</a:t>
            </a:r>
            <a:r>
              <a:rPr lang="ko-KR" altLang="en-US" sz="1400" b="1" dirty="0">
                <a:solidFill>
                  <a:srgbClr val="C00000"/>
                </a:solidFill>
              </a:rPr>
              <a:t>명</a:t>
            </a:r>
            <a:r>
              <a:rPr lang="ko-KR" altLang="en-US" sz="1400" b="1" dirty="0"/>
              <a:t>이 </a:t>
            </a:r>
            <a:r>
              <a:rPr lang="ko-KR" altLang="en-US" sz="1400" b="1" dirty="0" err="1"/>
              <a:t>이상지질혈증을</a:t>
            </a:r>
            <a:r>
              <a:rPr lang="ko-KR" altLang="en-US" sz="1400" b="1" dirty="0"/>
              <a:t> 가짐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en-US" altLang="ko-KR" sz="1400" b="1" dirty="0">
                <a:solidFill>
                  <a:srgbClr val="C00000"/>
                </a:solidFill>
              </a:rPr>
              <a:t>30</a:t>
            </a:r>
            <a:r>
              <a:rPr lang="ko-KR" altLang="en-US" sz="1400" b="1" dirty="0">
                <a:solidFill>
                  <a:srgbClr val="C00000"/>
                </a:solidFill>
              </a:rPr>
              <a:t>세 이상</a:t>
            </a:r>
            <a:r>
              <a:rPr lang="ko-KR" altLang="en-US" sz="1400" b="1" dirty="0"/>
              <a:t> 성인</a:t>
            </a:r>
            <a:r>
              <a:rPr lang="ko-KR" altLang="en-US" sz="1400" b="1" dirty="0">
                <a:solidFill>
                  <a:srgbClr val="C00000"/>
                </a:solidFill>
              </a:rPr>
              <a:t> </a:t>
            </a:r>
            <a:r>
              <a:rPr lang="en-US" altLang="ko-KR" sz="1400" b="1" dirty="0">
                <a:solidFill>
                  <a:srgbClr val="C00000"/>
                </a:solidFill>
              </a:rPr>
              <a:t>3</a:t>
            </a:r>
            <a:r>
              <a:rPr lang="ko-KR" altLang="en-US" sz="1400" b="1" dirty="0">
                <a:solidFill>
                  <a:srgbClr val="C00000"/>
                </a:solidFill>
              </a:rPr>
              <a:t>명 중 </a:t>
            </a:r>
            <a:r>
              <a:rPr lang="en-US" altLang="ko-KR" sz="1400" b="1" dirty="0">
                <a:solidFill>
                  <a:srgbClr val="C00000"/>
                </a:solidFill>
              </a:rPr>
              <a:t>1</a:t>
            </a:r>
            <a:r>
              <a:rPr lang="ko-KR" altLang="en-US" sz="1400" b="1" dirty="0">
                <a:solidFill>
                  <a:srgbClr val="C00000"/>
                </a:solidFill>
              </a:rPr>
              <a:t>명이 대사증후군</a:t>
            </a:r>
            <a:r>
              <a:rPr lang="ko-KR" altLang="en-US" sz="1400" b="1" dirty="0"/>
              <a:t>임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ko-KR" altLang="en-US" sz="1400" b="1" dirty="0" smtClean="0"/>
              <a:t>여성의 </a:t>
            </a:r>
            <a:r>
              <a:rPr lang="ko-KR" altLang="en-US" sz="1400" b="1" dirty="0"/>
              <a:t>경우 </a:t>
            </a:r>
            <a:r>
              <a:rPr lang="ko-KR" altLang="en-US" sz="1400" b="1" dirty="0" err="1">
                <a:solidFill>
                  <a:srgbClr val="C00000"/>
                </a:solidFill>
              </a:rPr>
              <a:t>폐경</a:t>
            </a:r>
            <a:r>
              <a:rPr lang="ko-KR" altLang="en-US" sz="1400" b="1" dirty="0">
                <a:solidFill>
                  <a:srgbClr val="C00000"/>
                </a:solidFill>
              </a:rPr>
              <a:t> 후</a:t>
            </a:r>
            <a:r>
              <a:rPr lang="ko-KR" altLang="en-US" sz="1400" b="1" dirty="0"/>
              <a:t> 고</a:t>
            </a:r>
            <a:r>
              <a:rPr lang="en-US" altLang="ko-KR" sz="1400" b="1" dirty="0"/>
              <a:t>LDL</a:t>
            </a:r>
            <a:r>
              <a:rPr lang="ko-KR" altLang="en-US" sz="1400" b="1" dirty="0" err="1"/>
              <a:t>콜레스테롤혈증</a:t>
            </a:r>
            <a:r>
              <a:rPr lang="ko-KR" altLang="en-US" sz="1400" b="1" dirty="0"/>
              <a:t> 및 대사증후군이 </a:t>
            </a:r>
            <a:r>
              <a:rPr lang="en-US" altLang="ko-KR" sz="1400" b="1" dirty="0">
                <a:solidFill>
                  <a:srgbClr val="C00000"/>
                </a:solidFill>
              </a:rPr>
              <a:t>4</a:t>
            </a:r>
            <a:r>
              <a:rPr lang="ko-KR" altLang="en-US" sz="1400" b="1" dirty="0">
                <a:solidFill>
                  <a:srgbClr val="C00000"/>
                </a:solidFill>
              </a:rPr>
              <a:t>배</a:t>
            </a:r>
            <a:r>
              <a:rPr lang="ko-KR" altLang="en-US" sz="1400" b="1" dirty="0"/>
              <a:t>까지 증가함</a:t>
            </a:r>
            <a:r>
              <a:rPr lang="en-US" altLang="ko-KR" sz="1400" b="1" dirty="0" smtClean="0"/>
              <a:t>.</a:t>
            </a:r>
          </a:p>
          <a:p>
            <a:endParaRPr lang="en-US" altLang="ko-KR" sz="1400" b="1" dirty="0"/>
          </a:p>
          <a:p>
            <a:r>
              <a:rPr lang="en-US" altLang="ko-KR" sz="1400" b="1" dirty="0" smtClean="0"/>
              <a:t>• </a:t>
            </a:r>
            <a:r>
              <a:rPr lang="en-US" altLang="ko-KR" sz="1400" b="1" dirty="0">
                <a:solidFill>
                  <a:srgbClr val="C00000"/>
                </a:solidFill>
              </a:rPr>
              <a:t>30</a:t>
            </a:r>
            <a:r>
              <a:rPr lang="ko-KR" altLang="en-US" sz="1400" b="1" dirty="0">
                <a:solidFill>
                  <a:srgbClr val="C00000"/>
                </a:solidFill>
              </a:rPr>
              <a:t>세 이상 </a:t>
            </a:r>
            <a:r>
              <a:rPr lang="ko-KR" altLang="en-US" sz="1400" b="1" dirty="0"/>
              <a:t>성인의 </a:t>
            </a:r>
            <a:r>
              <a:rPr lang="ko-KR" altLang="en-US" sz="1400" b="1" dirty="0" err="1"/>
              <a:t>총콜레스테롤</a:t>
            </a:r>
            <a:r>
              <a:rPr lang="ko-KR" altLang="en-US" sz="1400" b="1" dirty="0"/>
              <a:t> </a:t>
            </a:r>
            <a:r>
              <a:rPr lang="ko-KR" altLang="en-US" sz="1400" b="1" dirty="0">
                <a:solidFill>
                  <a:srgbClr val="C00000"/>
                </a:solidFill>
              </a:rPr>
              <a:t>평균치</a:t>
            </a:r>
            <a:r>
              <a:rPr lang="ko-KR" altLang="en-US" sz="1400" b="1" dirty="0"/>
              <a:t>는 약 </a:t>
            </a:r>
            <a:r>
              <a:rPr lang="en-US" altLang="ko-KR" sz="1400" b="1" dirty="0">
                <a:solidFill>
                  <a:srgbClr val="C00000"/>
                </a:solidFill>
              </a:rPr>
              <a:t>190 mg/</a:t>
            </a:r>
            <a:r>
              <a:rPr lang="en-US" altLang="ko-KR" sz="1400" b="1" dirty="0" err="1">
                <a:solidFill>
                  <a:srgbClr val="C00000"/>
                </a:solidFill>
              </a:rPr>
              <a:t>dL</a:t>
            </a:r>
            <a:r>
              <a:rPr lang="ko-KR" altLang="en-US" sz="1400" b="1" dirty="0"/>
              <a:t>임</a:t>
            </a:r>
            <a:r>
              <a:rPr lang="en-US" altLang="ko-KR" sz="1400" b="1" dirty="0"/>
              <a:t>.</a:t>
            </a:r>
            <a:endParaRPr lang="ko-KR" altLang="en-US" sz="1400" b="1" dirty="0"/>
          </a:p>
        </p:txBody>
      </p:sp>
      <p:sp>
        <p:nvSpPr>
          <p:cNvPr id="7" name="직사각형 6"/>
          <p:cNvSpPr/>
          <p:nvPr/>
        </p:nvSpPr>
        <p:spPr>
          <a:xfrm>
            <a:off x="6902568" y="778808"/>
            <a:ext cx="22322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5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DYSLIPIDEMIA </a:t>
            </a:r>
          </a:p>
          <a:p>
            <a:r>
              <a:rPr lang="en-US" altLang="ko-KR" sz="15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FACT SHEET </a:t>
            </a:r>
          </a:p>
          <a:p>
            <a:r>
              <a:rPr lang="en-US" altLang="ko-KR" sz="15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IN KOREA 2015</a:t>
            </a:r>
            <a:endParaRPr lang="ko-KR" altLang="en-US" sz="15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567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987574"/>
            <a:ext cx="8229600" cy="421555"/>
          </a:xfrm>
        </p:spPr>
        <p:txBody>
          <a:bodyPr>
            <a:noAutofit/>
          </a:bodyPr>
          <a:lstStyle/>
          <a:p>
            <a:pPr algn="l">
              <a:tabLst>
                <a:tab pos="804863" algn="l"/>
              </a:tabLst>
            </a:pPr>
            <a:r>
              <a:rPr lang="en-US" altLang="ko-KR" sz="14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Data Sources</a:t>
            </a:r>
            <a:endParaRPr lang="ko-KR" altLang="en-US" sz="14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1137"/>
            <a:ext cx="80867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483768" y="987574"/>
            <a:ext cx="6203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2013</a:t>
            </a:r>
            <a:r>
              <a:rPr lang="ko-KR" altLang="en-US" sz="1200" b="1" dirty="0"/>
              <a:t>년도에 질병관리본부와 보건복지부에서 시행한 </a:t>
            </a:r>
          </a:p>
          <a:p>
            <a:r>
              <a:rPr lang="ko-KR" altLang="en-US" sz="1200" b="1" dirty="0"/>
              <a:t>국민건강영양조사자료 및 국민건강보험공단 검진자료를 바탕으로 분석하였음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57200" y="1699587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dirty="0" smtClean="0">
                <a:ea typeface="다음_Regular" panose="02000603060000000000" pitchFamily="2" charset="-127"/>
              </a:rPr>
              <a:t>방법</a:t>
            </a:r>
            <a:endParaRPr lang="ko-KR" altLang="en-US" sz="1400" dirty="0">
              <a:ea typeface="다음_Regular" panose="0200060306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483768" y="1731525"/>
            <a:ext cx="620303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2015 </a:t>
            </a:r>
            <a:r>
              <a:rPr lang="ko-KR" altLang="en-US" sz="1200" b="1" dirty="0"/>
              <a:t>제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판 한국지질동맥경화학회 </a:t>
            </a:r>
            <a:r>
              <a:rPr lang="ko-KR" altLang="en-US" sz="1200" b="1" dirty="0" err="1"/>
              <a:t>이상지질혈증</a:t>
            </a:r>
            <a:r>
              <a:rPr lang="ko-KR" altLang="en-US" sz="1200" b="1" dirty="0"/>
              <a:t> 치료지침에 의거하여 </a:t>
            </a:r>
          </a:p>
          <a:p>
            <a:r>
              <a:rPr lang="ko-KR" altLang="en-US" sz="1200" b="1" dirty="0"/>
              <a:t>아래와 같이 정의함</a:t>
            </a:r>
            <a:r>
              <a:rPr lang="en-US" altLang="ko-KR" sz="1200" b="1" dirty="0" smtClean="0"/>
              <a:t>.</a:t>
            </a:r>
          </a:p>
          <a:p>
            <a:endParaRPr lang="en-US" altLang="ko-KR" sz="1200" b="1" dirty="0"/>
          </a:p>
          <a:p>
            <a:r>
              <a:rPr lang="ko-KR" altLang="en-US" sz="1200" b="1" dirty="0"/>
              <a:t>고</a:t>
            </a:r>
            <a:r>
              <a:rPr lang="en-US" altLang="ko-KR" sz="1200" b="1" dirty="0"/>
              <a:t>LDL</a:t>
            </a:r>
            <a:r>
              <a:rPr lang="ko-KR" altLang="en-US" sz="1200" b="1" dirty="0" err="1"/>
              <a:t>콜레스테롤혈증</a:t>
            </a:r>
            <a:r>
              <a:rPr lang="ko-KR" altLang="en-US" sz="1200" b="1" dirty="0"/>
              <a:t> </a:t>
            </a:r>
            <a:r>
              <a:rPr lang="ko-KR" altLang="en-US" sz="1200" b="1" dirty="0" smtClean="0"/>
              <a:t>   </a:t>
            </a:r>
            <a:r>
              <a:rPr lang="en-US" altLang="ko-KR" sz="1200" b="1" dirty="0" smtClean="0"/>
              <a:t>LDL-C </a:t>
            </a:r>
            <a:r>
              <a:rPr lang="en-US" altLang="ko-KR" sz="1200" b="1" dirty="0"/>
              <a:t>160 mg/</a:t>
            </a:r>
            <a:r>
              <a:rPr lang="en-US" altLang="ko-KR" sz="1200" b="1" dirty="0" err="1"/>
              <a:t>dL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이상 또는 </a:t>
            </a:r>
          </a:p>
          <a:p>
            <a:r>
              <a:rPr lang="ko-KR" altLang="en-US" sz="1200" b="1" dirty="0" smtClean="0"/>
              <a:t>                                </a:t>
            </a:r>
            <a:r>
              <a:rPr lang="ko-KR" altLang="en-US" sz="1200" b="1" dirty="0" err="1" smtClean="0"/>
              <a:t>콜레스테롤약</a:t>
            </a:r>
            <a:r>
              <a:rPr lang="ko-KR" altLang="en-US" sz="1200" b="1" dirty="0" smtClean="0"/>
              <a:t> </a:t>
            </a:r>
            <a:r>
              <a:rPr lang="ko-KR" altLang="en-US" sz="1200" b="1" dirty="0" err="1"/>
              <a:t>복용중</a:t>
            </a:r>
            <a:r>
              <a:rPr lang="en-US" altLang="ko-KR" sz="1200" b="1" dirty="0"/>
              <a:t>(</a:t>
            </a:r>
            <a:r>
              <a:rPr lang="ko-KR" altLang="en-US" sz="1200" b="1" dirty="0" err="1"/>
              <a:t>한달에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20</a:t>
            </a:r>
            <a:r>
              <a:rPr lang="ko-KR" altLang="en-US" sz="1200" b="1" dirty="0"/>
              <a:t>일 이상</a:t>
            </a:r>
            <a:r>
              <a:rPr lang="en-US" altLang="ko-KR" sz="1200" b="1" dirty="0" smtClean="0"/>
              <a:t>)</a:t>
            </a:r>
          </a:p>
          <a:p>
            <a:endParaRPr lang="en-US" altLang="ko-KR" sz="1200" b="1" dirty="0"/>
          </a:p>
          <a:p>
            <a:r>
              <a:rPr lang="ko-KR" altLang="en-US" sz="1200" b="1" dirty="0" err="1"/>
              <a:t>고중성지방혈증</a:t>
            </a:r>
            <a:r>
              <a:rPr lang="ko-KR" altLang="en-US" sz="1200" b="1" dirty="0"/>
              <a:t> </a:t>
            </a:r>
            <a:r>
              <a:rPr lang="ko-KR" altLang="en-US" sz="1200" b="1" dirty="0" smtClean="0"/>
              <a:t>           </a:t>
            </a:r>
            <a:r>
              <a:rPr lang="en-US" altLang="ko-KR" sz="1200" b="1" dirty="0" smtClean="0"/>
              <a:t>TG </a:t>
            </a:r>
            <a:r>
              <a:rPr lang="en-US" altLang="ko-KR" sz="1200" b="1" dirty="0"/>
              <a:t>200 mg/</a:t>
            </a:r>
            <a:r>
              <a:rPr lang="en-US" altLang="ko-KR" sz="1200" b="1" dirty="0" err="1"/>
              <a:t>dL</a:t>
            </a:r>
            <a:r>
              <a:rPr lang="en-US" altLang="ko-KR" sz="1200" b="1" dirty="0"/>
              <a:t> </a:t>
            </a:r>
            <a:r>
              <a:rPr lang="ko-KR" altLang="en-US" sz="1200" b="1" dirty="0" smtClean="0"/>
              <a:t>이상</a:t>
            </a:r>
            <a:endParaRPr lang="en-US" altLang="ko-KR" sz="1200" b="1" dirty="0" smtClean="0"/>
          </a:p>
          <a:p>
            <a:endParaRPr lang="ko-KR" altLang="en-US" sz="1200" b="1" dirty="0"/>
          </a:p>
          <a:p>
            <a:r>
              <a:rPr lang="ko-KR" altLang="en-US" sz="1200" b="1" dirty="0"/>
              <a:t>저</a:t>
            </a:r>
            <a:r>
              <a:rPr lang="en-US" altLang="ko-KR" sz="1200" b="1" dirty="0"/>
              <a:t>HDL</a:t>
            </a:r>
            <a:r>
              <a:rPr lang="ko-KR" altLang="en-US" sz="1200" b="1" dirty="0" err="1"/>
              <a:t>콜레스테롤혈증</a:t>
            </a:r>
            <a:r>
              <a:rPr lang="ko-KR" altLang="en-US" sz="1200" b="1" dirty="0"/>
              <a:t> </a:t>
            </a:r>
            <a:r>
              <a:rPr lang="ko-KR" altLang="en-US" sz="1200" b="1" dirty="0" smtClean="0"/>
              <a:t>   </a:t>
            </a:r>
            <a:r>
              <a:rPr lang="en-US" altLang="ko-KR" sz="1200" b="1" dirty="0" smtClean="0"/>
              <a:t>HDL-C </a:t>
            </a:r>
            <a:r>
              <a:rPr lang="en-US" altLang="ko-KR" sz="1200" b="1" dirty="0"/>
              <a:t>40mg/</a:t>
            </a:r>
            <a:r>
              <a:rPr lang="en-US" altLang="ko-KR" sz="1200" b="1" dirty="0" err="1"/>
              <a:t>dL</a:t>
            </a:r>
            <a:r>
              <a:rPr lang="en-US" altLang="ko-KR" sz="1200" b="1" dirty="0"/>
              <a:t> </a:t>
            </a:r>
            <a:r>
              <a:rPr lang="ko-KR" altLang="en-US" sz="1200" b="1" dirty="0" smtClean="0"/>
              <a:t>미만</a:t>
            </a:r>
            <a:endParaRPr lang="en-US" altLang="ko-KR" sz="1200" b="1" dirty="0" smtClean="0"/>
          </a:p>
          <a:p>
            <a:endParaRPr lang="ko-KR" altLang="en-US" sz="1200" b="1" dirty="0"/>
          </a:p>
          <a:p>
            <a:r>
              <a:rPr lang="ko-KR" altLang="en-US" sz="1200" b="1" dirty="0" err="1"/>
              <a:t>이상지질혈증</a:t>
            </a:r>
            <a:r>
              <a:rPr lang="ko-KR" altLang="en-US" sz="1200" b="1" dirty="0"/>
              <a:t> </a:t>
            </a:r>
            <a:r>
              <a:rPr lang="ko-KR" altLang="en-US" sz="1200" b="1" dirty="0" smtClean="0"/>
              <a:t>              위의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가지 중 한가지라도 포함되거나 </a:t>
            </a:r>
          </a:p>
          <a:p>
            <a:r>
              <a:rPr lang="ko-KR" altLang="en-US" sz="1200" b="1" dirty="0" smtClean="0"/>
              <a:t>                                기존에 </a:t>
            </a:r>
            <a:r>
              <a:rPr lang="ko-KR" altLang="en-US" sz="1200" b="1" dirty="0" err="1"/>
              <a:t>이상지질혈증으로</a:t>
            </a:r>
            <a:r>
              <a:rPr lang="ko-KR" altLang="en-US" sz="1200" b="1" dirty="0"/>
              <a:t> 진단된 </a:t>
            </a:r>
            <a:r>
              <a:rPr lang="ko-KR" altLang="en-US" sz="1200" b="1" dirty="0" smtClean="0"/>
              <a:t>경우</a:t>
            </a:r>
            <a:endParaRPr lang="en-US" altLang="ko-KR" sz="1200" b="1" dirty="0" smtClean="0"/>
          </a:p>
          <a:p>
            <a:endParaRPr lang="en-US" altLang="ko-KR" sz="1200" b="1" dirty="0"/>
          </a:p>
          <a:p>
            <a:endParaRPr lang="en-US" altLang="ko-KR" sz="1200" b="1" dirty="0" smtClean="0"/>
          </a:p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LDL-C</a:t>
            </a: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Low-density lipoprotein cholesterol</a:t>
            </a:r>
          </a:p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HDL-C: HDL: High-density lipoprotein cholesterol</a:t>
            </a:r>
          </a:p>
          <a:p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TG: Triglycerides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457200" y="205979"/>
            <a:ext cx="8229600" cy="421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개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요</a:t>
            </a:r>
          </a:p>
        </p:txBody>
      </p:sp>
    </p:spTree>
    <p:extLst>
      <p:ext uri="{BB962C8B-B14F-4D97-AF65-F5344CB8AC3E}">
        <p14:creationId xmlns:p14="http://schemas.microsoft.com/office/powerpoint/2010/main" val="32972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이상지질혈증</a:t>
            </a:r>
            <a:r>
              <a:rPr lang="ko-KR" altLang="en-US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 유병률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60040" y="915566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• 30</a:t>
            </a:r>
            <a:r>
              <a:rPr lang="ko-KR" altLang="en-US" sz="1200" b="1" dirty="0"/>
              <a:t>세 이상 성인의 절반이 </a:t>
            </a:r>
            <a:r>
              <a:rPr lang="ko-KR" altLang="en-US" sz="1200" b="1" dirty="0" err="1"/>
              <a:t>이상지질혈증을</a:t>
            </a:r>
            <a:r>
              <a:rPr lang="ko-KR" altLang="en-US" sz="1200" b="1" dirty="0"/>
              <a:t> 가지고 있음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• </a:t>
            </a:r>
            <a:r>
              <a:rPr lang="ko-KR" altLang="en-US" sz="1200" b="1" dirty="0"/>
              <a:t>남자는 </a:t>
            </a:r>
            <a:r>
              <a:rPr lang="en-US" altLang="ko-KR" sz="1200" b="1" dirty="0"/>
              <a:t>10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6</a:t>
            </a:r>
            <a:r>
              <a:rPr lang="ko-KR" altLang="en-US" sz="1200" b="1" dirty="0"/>
              <a:t>명이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여자는 </a:t>
            </a:r>
            <a:r>
              <a:rPr lang="en-US" altLang="ko-KR" sz="1200" b="1" dirty="0"/>
              <a:t>10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4</a:t>
            </a:r>
            <a:r>
              <a:rPr lang="ko-KR" altLang="en-US" sz="1200" b="1" dirty="0"/>
              <a:t>명이 </a:t>
            </a:r>
            <a:r>
              <a:rPr lang="ko-KR" altLang="en-US" sz="1200" b="1" dirty="0" err="1"/>
              <a:t>이상지질혈증을</a:t>
            </a:r>
            <a:r>
              <a:rPr lang="ko-KR" altLang="en-US" sz="1200" b="1" dirty="0"/>
              <a:t> 가지고 있음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95" b="31606"/>
          <a:stretch/>
        </p:blipFill>
        <p:spPr bwMode="auto">
          <a:xfrm>
            <a:off x="248128" y="1734420"/>
            <a:ext cx="4323872" cy="2603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32" y="195486"/>
            <a:ext cx="923053" cy="218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54" r="36247"/>
          <a:stretch/>
        </p:blipFill>
        <p:spPr bwMode="auto">
          <a:xfrm>
            <a:off x="4932040" y="2490088"/>
            <a:ext cx="3102578" cy="114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7" t="68254"/>
          <a:stretch/>
        </p:blipFill>
        <p:spPr bwMode="auto">
          <a:xfrm>
            <a:off x="5611425" y="3579861"/>
            <a:ext cx="1743808" cy="114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3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이상지질혈증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연령별 차이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9155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/>
              <a:t>남성의 경우 전 연령대에서 </a:t>
            </a:r>
            <a:r>
              <a:rPr lang="en-US" altLang="ko-KR" sz="1200" b="1" dirty="0"/>
              <a:t>2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명이 </a:t>
            </a:r>
            <a:r>
              <a:rPr lang="ko-KR" altLang="en-US" sz="1200" b="1" dirty="0" err="1"/>
              <a:t>이상지질혈증을</a:t>
            </a:r>
            <a:r>
              <a:rPr lang="ko-KR" altLang="en-US" sz="1200" b="1" dirty="0"/>
              <a:t> 가짐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• </a:t>
            </a:r>
            <a:r>
              <a:rPr lang="ko-KR" altLang="en-US" sz="1200" b="1" dirty="0"/>
              <a:t>여성은 </a:t>
            </a:r>
            <a:r>
              <a:rPr lang="en-US" altLang="ko-KR" sz="1200" b="1" dirty="0"/>
              <a:t>50</a:t>
            </a:r>
            <a:r>
              <a:rPr lang="ko-KR" altLang="en-US" sz="1200" b="1" dirty="0"/>
              <a:t>대 이후에 </a:t>
            </a:r>
            <a:r>
              <a:rPr lang="ko-KR" altLang="en-US" sz="1200" b="1" dirty="0" err="1"/>
              <a:t>이상지질혈증이</a:t>
            </a:r>
            <a:r>
              <a:rPr lang="ko-KR" altLang="en-US" sz="1200" b="1" dirty="0"/>
              <a:t> 급증하는 추세를 보임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832" y="195486"/>
            <a:ext cx="923053" cy="218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1" r="10941"/>
          <a:stretch/>
        </p:blipFill>
        <p:spPr bwMode="auto">
          <a:xfrm>
            <a:off x="5076056" y="2439676"/>
            <a:ext cx="430684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-13141" y="2283719"/>
            <a:ext cx="5124693" cy="1805478"/>
            <a:chOff x="17152" y="2538154"/>
            <a:chExt cx="4552012" cy="14353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60" b="59132"/>
            <a:stretch/>
          </p:blipFill>
          <p:spPr bwMode="auto">
            <a:xfrm>
              <a:off x="17152" y="2538154"/>
              <a:ext cx="4482348" cy="1435344"/>
            </a:xfrm>
            <a:prstGeom prst="round2Diag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16" t="46349" r="7348" b="40075"/>
            <a:stretch/>
          </p:blipFill>
          <p:spPr bwMode="auto">
            <a:xfrm>
              <a:off x="4199908" y="2548248"/>
              <a:ext cx="369256" cy="491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538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이상지질혈증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약제 복용 비율 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69954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/>
              <a:t>국민건강보험공단자료에 </a:t>
            </a:r>
            <a:r>
              <a:rPr lang="ko-KR" altLang="en-US" sz="1200" b="1"/>
              <a:t>따르면 </a:t>
            </a:r>
            <a:r>
              <a:rPr lang="ko-KR" altLang="en-US" sz="1200" b="1" smtClean="0"/>
              <a:t>최근 </a:t>
            </a:r>
            <a:r>
              <a:rPr lang="en-US" altLang="ko-KR" sz="1200" b="1" dirty="0"/>
              <a:t>10</a:t>
            </a:r>
            <a:r>
              <a:rPr lang="ko-KR" altLang="en-US" sz="1200" b="1" dirty="0"/>
              <a:t>년간 </a:t>
            </a:r>
            <a:r>
              <a:rPr lang="ko-KR" altLang="en-US" sz="1200" b="1" dirty="0" err="1"/>
              <a:t>이상지질혈증으로</a:t>
            </a:r>
            <a:r>
              <a:rPr lang="ko-KR" altLang="en-US" sz="1200" b="1" dirty="0"/>
              <a:t> 약제를 복용하는 사람이 </a:t>
            </a:r>
          </a:p>
          <a:p>
            <a:r>
              <a:rPr lang="ko-KR" altLang="en-US" sz="1200" b="1" dirty="0"/>
              <a:t>  꾸준히 증가하는 추세로 </a:t>
            </a:r>
            <a:r>
              <a:rPr lang="en-US" altLang="ko-KR" sz="1200" b="1" dirty="0"/>
              <a:t>2013</a:t>
            </a:r>
            <a:r>
              <a:rPr lang="ko-KR" altLang="en-US" sz="1200" b="1" dirty="0"/>
              <a:t>년도 기준 </a:t>
            </a:r>
            <a:r>
              <a:rPr lang="en-US" altLang="ko-KR" sz="1200" b="1" dirty="0"/>
              <a:t>10</a:t>
            </a:r>
            <a:r>
              <a:rPr lang="ko-KR" altLang="en-US" sz="1200" b="1" dirty="0"/>
              <a:t>년 전에 비해 약 </a:t>
            </a:r>
            <a:r>
              <a:rPr lang="en-US" altLang="ko-KR" sz="1200" b="1" dirty="0"/>
              <a:t>5</a:t>
            </a:r>
            <a:r>
              <a:rPr lang="ko-KR" altLang="en-US" sz="1200" b="1" dirty="0"/>
              <a:t>배가 증가함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9015"/>
            <a:ext cx="1087928" cy="116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1193383"/>
            <a:ext cx="5236455" cy="382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529" y="440775"/>
            <a:ext cx="770911" cy="21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이상지질혈증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세부 유병률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39552" y="915566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en-US" altLang="ko-KR" sz="1200" b="1" dirty="0"/>
              <a:t>30</a:t>
            </a:r>
            <a:r>
              <a:rPr lang="ko-KR" altLang="en-US" sz="1200" b="1" dirty="0"/>
              <a:t>세 이상 성인 </a:t>
            </a:r>
            <a:r>
              <a:rPr lang="en-US" altLang="ko-KR" sz="1200" b="1" dirty="0"/>
              <a:t>6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명은 고</a:t>
            </a:r>
            <a:r>
              <a:rPr lang="en-US" altLang="ko-KR" sz="1200" b="1" dirty="0"/>
              <a:t>LDL</a:t>
            </a:r>
            <a:r>
              <a:rPr lang="ko-KR" altLang="en-US" sz="1200" b="1" dirty="0" err="1"/>
              <a:t>콜레스테롤혈증이</a:t>
            </a:r>
            <a:r>
              <a:rPr lang="ko-KR" altLang="en-US" sz="1200" b="1" dirty="0"/>
              <a:t> 있으며 여성이 남성보다 더 많음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• </a:t>
            </a:r>
            <a:r>
              <a:rPr lang="ko-KR" altLang="en-US" sz="1200" b="1" dirty="0" err="1"/>
              <a:t>고중성지방혈증과</a:t>
            </a:r>
            <a:r>
              <a:rPr lang="ko-KR" altLang="en-US" sz="1200" b="1" dirty="0"/>
              <a:t> 저</a:t>
            </a:r>
            <a:r>
              <a:rPr lang="en-US" altLang="ko-KR" sz="1200" b="1" dirty="0"/>
              <a:t>HDL</a:t>
            </a:r>
            <a:r>
              <a:rPr lang="ko-KR" altLang="en-US" sz="1200" b="1" dirty="0" err="1"/>
              <a:t>콜레스테롤혈증은</a:t>
            </a:r>
            <a:r>
              <a:rPr lang="ko-KR" altLang="en-US" sz="1200" b="1" dirty="0"/>
              <a:t> 남성이 여성보다 </a:t>
            </a:r>
            <a:r>
              <a:rPr lang="en-US" altLang="ko-KR" sz="1200" b="1" dirty="0"/>
              <a:t>2</a:t>
            </a:r>
            <a:r>
              <a:rPr lang="ko-KR" altLang="en-US" sz="1200" b="1" dirty="0" err="1"/>
              <a:t>배가량</a:t>
            </a:r>
            <a:r>
              <a:rPr lang="ko-KR" altLang="en-US" sz="1200" b="1" dirty="0"/>
              <a:t> 많은데 </a:t>
            </a:r>
          </a:p>
          <a:p>
            <a:r>
              <a:rPr lang="en-US" altLang="ko-KR" sz="1200" b="1" dirty="0"/>
              <a:t>  30</a:t>
            </a:r>
            <a:r>
              <a:rPr lang="ko-KR" altLang="en-US" sz="1200" b="1" dirty="0"/>
              <a:t>세 이상 남성 </a:t>
            </a:r>
            <a:r>
              <a:rPr lang="en-US" altLang="ko-KR" sz="1200" b="1" dirty="0"/>
              <a:t>4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명이 </a:t>
            </a:r>
            <a:r>
              <a:rPr lang="ko-KR" altLang="en-US" sz="1200" b="1" dirty="0" err="1"/>
              <a:t>고중성지방혈증을</a:t>
            </a:r>
            <a:r>
              <a:rPr lang="en-US" altLang="ko-KR" sz="1200" b="1" dirty="0"/>
              <a:t>, </a:t>
            </a:r>
          </a:p>
          <a:p>
            <a:r>
              <a:rPr lang="en-US" altLang="ko-KR" sz="1200" b="1" dirty="0"/>
              <a:t>  3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명이 저</a:t>
            </a:r>
            <a:r>
              <a:rPr lang="en-US" altLang="ko-KR" sz="1200" b="1" dirty="0"/>
              <a:t>HDL</a:t>
            </a:r>
            <a:r>
              <a:rPr lang="ko-KR" altLang="en-US" sz="1200" b="1" dirty="0" err="1"/>
              <a:t>콜레스테롤혈증을</a:t>
            </a:r>
            <a:r>
              <a:rPr lang="ko-KR" altLang="en-US" sz="1200" b="1" dirty="0"/>
              <a:t> 가지고 있음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6"/>
          <a:stretch/>
        </p:blipFill>
        <p:spPr bwMode="auto">
          <a:xfrm>
            <a:off x="4602363" y="2931790"/>
            <a:ext cx="452269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2046058"/>
            <a:ext cx="4472393" cy="232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665" y="379434"/>
            <a:ext cx="779385" cy="20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고</a:t>
            </a:r>
            <a:r>
              <a:rPr lang="en-US" altLang="ko-KR" sz="2000" dirty="0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LDL</a:t>
            </a:r>
            <a:r>
              <a:rPr lang="ko-KR" altLang="en-US" sz="2000" dirty="0" err="1" smtClean="0">
                <a:latin typeface="다음_Regular" panose="02000603060000000000" pitchFamily="2" charset="-127"/>
                <a:ea typeface="다음_Regular" panose="02000603060000000000" pitchFamily="2" charset="-127"/>
              </a:rPr>
              <a:t>콜레스테롤혈증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91556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/>
              <a:t>고</a:t>
            </a:r>
            <a:r>
              <a:rPr lang="en-US" altLang="ko-KR" sz="1200" b="1" dirty="0"/>
              <a:t>LDL</a:t>
            </a:r>
            <a:r>
              <a:rPr lang="ko-KR" altLang="en-US" sz="1200" b="1" dirty="0" err="1"/>
              <a:t>콜레스테롤혈증은</a:t>
            </a:r>
            <a:r>
              <a:rPr lang="ko-KR" altLang="en-US" sz="1200" b="1" dirty="0"/>
              <a:t> 연령에 따라 증가하는 추세를 보이는데 </a:t>
            </a:r>
            <a:r>
              <a:rPr lang="en-US" altLang="ko-KR" sz="1200" b="1" dirty="0"/>
              <a:t>60</a:t>
            </a:r>
            <a:r>
              <a:rPr lang="ko-KR" altLang="en-US" sz="1200" b="1" dirty="0"/>
              <a:t>대 이상 성인에서 </a:t>
            </a:r>
          </a:p>
          <a:p>
            <a:r>
              <a:rPr lang="ko-KR" altLang="en-US" sz="1200" b="1" dirty="0"/>
              <a:t>  남자는 </a:t>
            </a:r>
            <a:r>
              <a:rPr lang="en-US" altLang="ko-KR" sz="1200" b="1" dirty="0"/>
              <a:t>5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여자는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명으로 많음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• </a:t>
            </a:r>
            <a:r>
              <a:rPr lang="ko-KR" altLang="en-US" sz="1200" b="1" dirty="0"/>
              <a:t>여성의 경우 </a:t>
            </a:r>
            <a:r>
              <a:rPr lang="en-US" altLang="ko-KR" sz="1200" b="1" dirty="0"/>
              <a:t>50</a:t>
            </a:r>
            <a:r>
              <a:rPr lang="ko-KR" altLang="en-US" sz="1200" b="1" dirty="0"/>
              <a:t>대가 되면 </a:t>
            </a:r>
            <a:r>
              <a:rPr lang="en-US" altLang="ko-KR" sz="1200" b="1" dirty="0"/>
              <a:t>30</a:t>
            </a:r>
            <a:r>
              <a:rPr lang="ko-KR" altLang="en-US" sz="1200" b="1" dirty="0"/>
              <a:t>대보다 </a:t>
            </a:r>
            <a:r>
              <a:rPr lang="en-US" altLang="ko-KR" sz="1200" b="1" dirty="0"/>
              <a:t>6</a:t>
            </a:r>
            <a:r>
              <a:rPr lang="ko-KR" altLang="en-US" sz="1200" b="1" dirty="0"/>
              <a:t>배</a:t>
            </a:r>
            <a:r>
              <a:rPr lang="en-US" altLang="ko-KR" sz="1200" b="1" dirty="0"/>
              <a:t>, 40</a:t>
            </a:r>
            <a:r>
              <a:rPr lang="ko-KR" altLang="en-US" sz="1200" b="1" dirty="0"/>
              <a:t>대보다 </a:t>
            </a:r>
            <a:r>
              <a:rPr lang="en-US" altLang="ko-KR" sz="1200" b="1" dirty="0"/>
              <a:t>3</a:t>
            </a:r>
            <a:r>
              <a:rPr lang="ko-KR" altLang="en-US" sz="1200" b="1" dirty="0" err="1"/>
              <a:t>배가량</a:t>
            </a:r>
            <a:r>
              <a:rPr lang="ko-KR" altLang="en-US" sz="1200" b="1" dirty="0"/>
              <a:t> 급증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55726"/>
            <a:ext cx="526433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21" y="2787774"/>
            <a:ext cx="3915600" cy="15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2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고중성지방혈증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91556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b="1" dirty="0"/>
              <a:t>• </a:t>
            </a:r>
            <a:r>
              <a:rPr lang="ko-KR" altLang="en-US" sz="1200" b="1" dirty="0" err="1"/>
              <a:t>고중성지방혈증은</a:t>
            </a:r>
            <a:r>
              <a:rPr lang="ko-KR" altLang="en-US" sz="1200" b="1" dirty="0"/>
              <a:t> 남성이 여성보다 </a:t>
            </a:r>
          </a:p>
          <a:p>
            <a:r>
              <a:rPr lang="en-US" altLang="ko-KR" sz="1200" b="1" dirty="0"/>
              <a:t>  30</a:t>
            </a:r>
            <a:r>
              <a:rPr lang="ko-KR" altLang="en-US" sz="1200" b="1" dirty="0"/>
              <a:t>대는 </a:t>
            </a:r>
            <a:r>
              <a:rPr lang="en-US" altLang="ko-KR" sz="1200" b="1" dirty="0"/>
              <a:t>4</a:t>
            </a:r>
            <a:r>
              <a:rPr lang="ko-KR" altLang="en-US" sz="1200" b="1" dirty="0"/>
              <a:t>배</a:t>
            </a:r>
            <a:r>
              <a:rPr lang="en-US" altLang="ko-KR" sz="1200" b="1" dirty="0"/>
              <a:t>, 40</a:t>
            </a:r>
            <a:r>
              <a:rPr lang="ko-KR" altLang="en-US" sz="1200" b="1" dirty="0"/>
              <a:t>대는 </a:t>
            </a:r>
            <a:r>
              <a:rPr lang="en-US" altLang="ko-KR" sz="1200" b="1" dirty="0"/>
              <a:t>2.5</a:t>
            </a:r>
            <a:r>
              <a:rPr lang="ko-KR" altLang="en-US" sz="1200" b="1" dirty="0"/>
              <a:t>배</a:t>
            </a:r>
            <a:r>
              <a:rPr lang="en-US" altLang="ko-KR" sz="1200" b="1" dirty="0"/>
              <a:t>, 50</a:t>
            </a:r>
            <a:r>
              <a:rPr lang="ko-KR" altLang="en-US" sz="1200" b="1" dirty="0"/>
              <a:t>대는 </a:t>
            </a:r>
            <a:r>
              <a:rPr lang="en-US" altLang="ko-KR" sz="1200" b="1" dirty="0"/>
              <a:t>2</a:t>
            </a:r>
            <a:r>
              <a:rPr lang="ko-KR" altLang="en-US" sz="1200" b="1" dirty="0"/>
              <a:t>배 가까이 많음</a:t>
            </a:r>
            <a:r>
              <a:rPr lang="en-US" altLang="ko-KR" sz="1200" b="1" dirty="0"/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7" y="2474430"/>
            <a:ext cx="4761757" cy="168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19281"/>
            <a:ext cx="4104456" cy="2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525" y="606753"/>
            <a:ext cx="919501" cy="11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6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647" y="443036"/>
            <a:ext cx="797708" cy="198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1555"/>
          </a:xfrm>
        </p:spPr>
        <p:txBody>
          <a:bodyPr>
            <a:noAutofit/>
          </a:bodyPr>
          <a:lstStyle/>
          <a:p>
            <a:pPr algn="l"/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비만도에</a:t>
            </a:r>
            <a:r>
              <a:rPr lang="ko-KR" altLang="en-US" sz="20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따른 </a:t>
            </a:r>
            <a:r>
              <a:rPr lang="ko-KR" altLang="en-US" sz="20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이상지질혈증</a:t>
            </a:r>
            <a:endParaRPr lang="ko-KR" altLang="en-US" sz="2000" dirty="0">
              <a:latin typeface="다음_Regular" panose="02000603060000000000" pitchFamily="2" charset="-127"/>
              <a:ea typeface="다음_Regular" panose="0200060306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39552" y="77155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/>
              <a:t>• </a:t>
            </a:r>
            <a:r>
              <a:rPr lang="ko-KR" altLang="en-US" sz="1200" b="1" dirty="0"/>
              <a:t>정상 체중 범위에서도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1</a:t>
            </a:r>
            <a:r>
              <a:rPr lang="ko-KR" altLang="en-US" sz="1200" b="1" dirty="0"/>
              <a:t>명이 </a:t>
            </a:r>
            <a:r>
              <a:rPr lang="ko-KR" altLang="en-US" sz="1200" b="1" dirty="0" err="1"/>
              <a:t>이상지질혈증을</a:t>
            </a:r>
            <a:r>
              <a:rPr lang="ko-KR" altLang="en-US" sz="1200" b="1" dirty="0"/>
              <a:t> 동반하며 </a:t>
            </a:r>
          </a:p>
          <a:p>
            <a:r>
              <a:rPr lang="ko-KR" altLang="en-US" sz="1200" b="1" dirty="0"/>
              <a:t>  </a:t>
            </a:r>
            <a:r>
              <a:rPr lang="ko-KR" altLang="en-US" sz="1200" b="1" dirty="0" err="1"/>
              <a:t>과체중</a:t>
            </a:r>
            <a:r>
              <a:rPr lang="ko-KR" altLang="en-US" sz="1200" b="1" dirty="0"/>
              <a:t> 이상 비만하거나 복부비만이 있으면 절반 이상이 </a:t>
            </a:r>
            <a:r>
              <a:rPr lang="ko-KR" altLang="en-US" sz="1200" b="1" dirty="0" err="1"/>
              <a:t>이상지질혈증을</a:t>
            </a:r>
            <a:r>
              <a:rPr lang="ko-KR" altLang="en-US" sz="1200" b="1" dirty="0"/>
              <a:t> 가지고 있음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• </a:t>
            </a:r>
            <a:r>
              <a:rPr lang="ko-KR" altLang="en-US" sz="1200" b="1" dirty="0"/>
              <a:t>특히 복부비만이 있는 경우에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명 중 </a:t>
            </a:r>
            <a:r>
              <a:rPr lang="en-US" altLang="ko-KR" sz="1200" b="1" dirty="0"/>
              <a:t>2</a:t>
            </a:r>
            <a:r>
              <a:rPr lang="ko-KR" altLang="en-US" sz="1200" b="1" dirty="0"/>
              <a:t>명이 </a:t>
            </a:r>
            <a:r>
              <a:rPr lang="ko-KR" altLang="en-US" sz="1200" b="1" dirty="0" err="1"/>
              <a:t>이상지질혈증</a:t>
            </a:r>
            <a:r>
              <a:rPr lang="ko-KR" altLang="en-US" sz="1200" b="1" dirty="0"/>
              <a:t> 동반하고 있음</a:t>
            </a:r>
            <a:r>
              <a:rPr lang="en-US" altLang="ko-KR" sz="1200" b="1" dirty="0"/>
              <a:t>.</a:t>
            </a:r>
            <a:endParaRPr lang="ko-KR" altLang="en-US" sz="1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47431"/>
            <a:ext cx="5040560" cy="36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74" y="3507854"/>
            <a:ext cx="932254" cy="11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</TotalTime>
  <Words>726</Words>
  <Application>Microsoft Office PowerPoint</Application>
  <PresentationFormat>화면 슬라이드 쇼(16:9)</PresentationFormat>
  <Paragraphs>97</Paragraphs>
  <Slides>16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맑은 고딕</vt:lpstr>
      <vt:lpstr>다음_Regular</vt:lpstr>
      <vt:lpstr>Arial</vt:lpstr>
      <vt:lpstr>Office 테마</vt:lpstr>
      <vt:lpstr>PowerPoint 프레젠테이션</vt:lpstr>
      <vt:lpstr>Data Sources</vt:lpstr>
      <vt:lpstr>이상지질혈증 유병률</vt:lpstr>
      <vt:lpstr>이상지질혈증 연령별 차이</vt:lpstr>
      <vt:lpstr>이상지질혈증 약제 복용 비율 </vt:lpstr>
      <vt:lpstr>이상지질혈증 세부 유병률</vt:lpstr>
      <vt:lpstr>고LDL콜레스테롤혈증</vt:lpstr>
      <vt:lpstr>고중성지방혈증</vt:lpstr>
      <vt:lpstr>비만도에 따른 이상지질혈증</vt:lpstr>
      <vt:lpstr>당뇨병 환자의 이상지질혈증</vt:lpstr>
      <vt:lpstr>고혈압 환자의 이상지질혈증</vt:lpstr>
      <vt:lpstr>대사증후군의 유병률</vt:lpstr>
      <vt:lpstr>폐경에 따른  고LDL콜레스테롤혈증 및 대사증후군 유병률 </vt:lpstr>
      <vt:lpstr>남녀 혈청지질 수준</vt:lpstr>
      <vt:lpstr>SUMMARY (1)</vt:lpstr>
      <vt:lpstr>SUMMARY (2)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JN Lee [이재인 : 마콜]</dc:creator>
  <cp:lastModifiedBy>Kwon HS</cp:lastModifiedBy>
  <cp:revision>53</cp:revision>
  <dcterms:created xsi:type="dcterms:W3CDTF">2015-09-08T12:14:30Z</dcterms:created>
  <dcterms:modified xsi:type="dcterms:W3CDTF">2015-09-11T00:35:49Z</dcterms:modified>
</cp:coreProperties>
</file>