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321"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Lst>
  <p:sldSz cx="9144000" cy="5143500" type="screen16x9"/>
  <p:notesSz cx="6858000" cy="9144000"/>
  <p:embeddedFontLst>
    <p:embeddedFont>
      <p:font typeface="맑은 고딕" panose="020B0503020000020004" pitchFamily="50" charset="-127"/>
      <p:regular r:id="rId19"/>
      <p:bold r:id="rId20"/>
    </p:embeddedFont>
    <p:embeddedFont>
      <p:font typeface="다음_Regular" panose="02000603060000000000" pitchFamily="2" charset="-127"/>
      <p:regular r:id="rId21"/>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p15:clr>
            <a:srgbClr val="A4A3A4"/>
          </p15:clr>
        </p15:guide>
        <p15:guide id="2" orient="horz" pos="1529">
          <p15:clr>
            <a:srgbClr val="A4A3A4"/>
          </p15:clr>
        </p15:guide>
        <p15:guide id="3" pos="2880">
          <p15:clr>
            <a:srgbClr val="A4A3A4"/>
          </p15:clr>
        </p15:guide>
        <p15:guide id="4" pos="47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J Park [박수정 : 마콜]" initials="sjpark" lastIdx="1" clrIdx="0"/>
  <p:cmAuthor id="1" name="JN Lee [이재인 : 마콜]" initials="JNLe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49" y="86"/>
      </p:cViewPr>
      <p:guideLst>
        <p:guide orient="horz" pos="1076"/>
        <p:guide orient="horz" pos="1529"/>
        <p:guide pos="2880"/>
        <p:guide pos="4785"/>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10DBA7-4E8B-412C-96CA-5C88AD8694EC}" type="datetimeFigureOut">
              <a:rPr lang="ko-KR" altLang="en-US" smtClean="0"/>
              <a:t>2016-03-09</a:t>
            </a:fld>
            <a:endParaRPr lang="ko-KR" altLang="en-US"/>
          </a:p>
        </p:txBody>
      </p:sp>
      <p:sp>
        <p:nvSpPr>
          <p:cNvPr id="4" name="슬라이드 이미지 개체 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132F3-8C90-4506-B813-499373C13FA8}" type="slidenum">
              <a:rPr lang="ko-KR" altLang="en-US" smtClean="0"/>
              <a:t>‹#›</a:t>
            </a:fld>
            <a:endParaRPr lang="ko-KR" altLang="en-US"/>
          </a:p>
        </p:txBody>
      </p:sp>
    </p:spTree>
    <p:extLst>
      <p:ext uri="{BB962C8B-B14F-4D97-AF65-F5344CB8AC3E}">
        <p14:creationId xmlns:p14="http://schemas.microsoft.com/office/powerpoint/2010/main" val="223406333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E2B6814-5340-4622-A584-DFCCC2F8668D}" type="slidenum">
              <a:rPr lang="ko-KR" altLang="en-US" smtClean="0"/>
              <a:t>9</a:t>
            </a:fld>
            <a:endParaRPr lang="ko-KR" altLang="en-US"/>
          </a:p>
        </p:txBody>
      </p:sp>
    </p:spTree>
    <p:extLst>
      <p:ext uri="{BB962C8B-B14F-4D97-AF65-F5344CB8AC3E}">
        <p14:creationId xmlns:p14="http://schemas.microsoft.com/office/powerpoint/2010/main" val="943646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E2B6814-5340-4622-A584-DFCCC2F8668D}" type="slidenum">
              <a:rPr lang="ko-KR" altLang="en-US" smtClean="0"/>
              <a:t>12</a:t>
            </a:fld>
            <a:endParaRPr lang="ko-KR" altLang="en-US"/>
          </a:p>
        </p:txBody>
      </p:sp>
    </p:spTree>
    <p:extLst>
      <p:ext uri="{BB962C8B-B14F-4D97-AF65-F5344CB8AC3E}">
        <p14:creationId xmlns:p14="http://schemas.microsoft.com/office/powerpoint/2010/main" val="3642440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597819"/>
            <a:ext cx="7772400" cy="1102519"/>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BDA1B934-460A-4F92-AE04-DA797E90C493}" type="datetimeFigureOut">
              <a:rPr lang="ko-KR" altLang="en-US" smtClean="0"/>
              <a:t>2016-03-09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AA4DE61-4581-4DF5-8800-9FA75E63457F}" type="slidenum">
              <a:rPr lang="ko-KR" altLang="en-US" smtClean="0"/>
              <a:t>‹#›</a:t>
            </a:fld>
            <a:endParaRPr lang="ko-KR" altLang="en-US"/>
          </a:p>
        </p:txBody>
      </p:sp>
      <p:pic>
        <p:nvPicPr>
          <p:cNvPr id="7" name="그림 2" descr="150911-ICLA_기자간담회.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96483"/>
          <a:stretch/>
        </p:blipFill>
        <p:spPr bwMode="auto">
          <a:xfrm>
            <a:off x="0" y="-20240"/>
            <a:ext cx="9144000" cy="6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17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3305176"/>
            <a:ext cx="7772400" cy="1021556"/>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DA1B934-460A-4F92-AE04-DA797E90C493}" type="datetimeFigureOut">
              <a:rPr lang="ko-KR" altLang="en-US" smtClean="0"/>
              <a:t>2016-03-09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AA4DE61-4581-4DF5-8800-9FA75E63457F}" type="slidenum">
              <a:rPr lang="ko-KR" altLang="en-US" smtClean="0"/>
              <a:t>‹#›</a:t>
            </a:fld>
            <a:endParaRPr lang="ko-KR" altLang="en-US"/>
          </a:p>
        </p:txBody>
      </p:sp>
      <p:pic>
        <p:nvPicPr>
          <p:cNvPr id="7" name="그림 2" descr="150911-ICLA_기자간담회.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96483"/>
          <a:stretch/>
        </p:blipFill>
        <p:spPr bwMode="auto">
          <a:xfrm>
            <a:off x="0" y="-20240"/>
            <a:ext cx="9144000" cy="6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5116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DA1B934-460A-4F92-AE04-DA797E90C493}" type="datetimeFigureOut">
              <a:rPr lang="ko-KR" altLang="en-US" smtClean="0"/>
              <a:t>2016-03-09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7AA4DE61-4581-4DF5-8800-9FA75E63457F}" type="slidenum">
              <a:rPr lang="ko-KR" altLang="en-US" smtClean="0"/>
              <a:t>‹#›</a:t>
            </a:fld>
            <a:endParaRPr lang="ko-KR" altLang="en-US"/>
          </a:p>
        </p:txBody>
      </p:sp>
    </p:spTree>
    <p:extLst>
      <p:ext uri="{BB962C8B-B14F-4D97-AF65-F5344CB8AC3E}">
        <p14:creationId xmlns:p14="http://schemas.microsoft.com/office/powerpoint/2010/main" val="230330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DA1B934-460A-4F92-AE04-DA797E90C493}" type="datetimeFigureOut">
              <a:rPr lang="ko-KR" altLang="en-US" smtClean="0"/>
              <a:t>2016-03-09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7AA4DE61-4581-4DF5-8800-9FA75E63457F}" type="slidenum">
              <a:rPr lang="ko-KR" altLang="en-US" smtClean="0"/>
              <a:t>‹#›</a:t>
            </a:fld>
            <a:endParaRPr lang="ko-KR" altLang="en-US"/>
          </a:p>
        </p:txBody>
      </p:sp>
    </p:spTree>
    <p:extLst>
      <p:ext uri="{BB962C8B-B14F-4D97-AF65-F5344CB8AC3E}">
        <p14:creationId xmlns:p14="http://schemas.microsoft.com/office/powerpoint/2010/main" val="328476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DA1B934-460A-4F92-AE04-DA797E90C493}" type="datetimeFigureOut">
              <a:rPr lang="ko-KR" altLang="en-US" smtClean="0"/>
              <a:t>2016-03-09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7AA4DE61-4581-4DF5-8800-9FA75E63457F}" type="slidenum">
              <a:rPr lang="ko-KR" altLang="en-US" smtClean="0"/>
              <a:t>‹#›</a:t>
            </a:fld>
            <a:endParaRPr lang="ko-KR" altLang="en-US"/>
          </a:p>
        </p:txBody>
      </p:sp>
    </p:spTree>
    <p:extLst>
      <p:ext uri="{BB962C8B-B14F-4D97-AF65-F5344CB8AC3E}">
        <p14:creationId xmlns:p14="http://schemas.microsoft.com/office/powerpoint/2010/main" val="40615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DA1B934-460A-4F92-AE04-DA797E90C493}" type="datetimeFigureOut">
              <a:rPr lang="ko-KR" altLang="en-US" smtClean="0"/>
              <a:t>2016-03-09</a:t>
            </a:fld>
            <a:endParaRPr lang="ko-KR" altLang="en-US"/>
          </a:p>
        </p:txBody>
      </p:sp>
      <p:sp>
        <p:nvSpPr>
          <p:cNvPr id="5" name="바닥글 개체 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AA4DE61-4581-4DF5-8800-9FA75E63457F}" type="slidenum">
              <a:rPr lang="ko-KR" altLang="en-US" smtClean="0"/>
              <a:t>‹#›</a:t>
            </a:fld>
            <a:endParaRPr lang="ko-KR" altLang="en-US"/>
          </a:p>
        </p:txBody>
      </p:sp>
      <p:pic>
        <p:nvPicPr>
          <p:cNvPr id="8" name="그림 2" descr="150911-ICLA_기자간담회.jpg"/>
          <p:cNvPicPr>
            <a:picLocks noChangeAspect="1"/>
          </p:cNvPicPr>
          <p:nvPr userDrawn="1"/>
        </p:nvPicPr>
        <p:blipFill rotWithShape="1">
          <a:blip r:embed="rId7" cstate="print">
            <a:extLst>
              <a:ext uri="{28A0092B-C50C-407E-A947-70E740481C1C}">
                <a14:useLocalDpi xmlns:a14="http://schemas.microsoft.com/office/drawing/2010/main" val="0"/>
              </a:ext>
            </a:extLst>
          </a:blip>
          <a:srcRect b="96483"/>
          <a:stretch/>
        </p:blipFill>
        <p:spPr bwMode="auto">
          <a:xfrm>
            <a:off x="0" y="-20240"/>
            <a:ext cx="9144000" cy="6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2" descr="150911-ICLA_기자간담회.jpg"/>
          <p:cNvPicPr>
            <a:picLocks noChangeAspect="1"/>
          </p:cNvPicPr>
          <p:nvPr userDrawn="1"/>
        </p:nvPicPr>
        <p:blipFill rotWithShape="1">
          <a:blip r:embed="rId8" cstate="print">
            <a:extLst>
              <a:ext uri="{28A0092B-C50C-407E-A947-70E740481C1C}">
                <a14:useLocalDpi xmlns:a14="http://schemas.microsoft.com/office/drawing/2010/main" val="0"/>
              </a:ext>
            </a:extLst>
          </a:blip>
          <a:srcRect l="6666" t="6187" r="63726" b="86075"/>
          <a:stretch/>
        </p:blipFill>
        <p:spPr bwMode="auto">
          <a:xfrm>
            <a:off x="7812360" y="68899"/>
            <a:ext cx="1293459" cy="25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9789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6" r:id="rId5"/>
  </p:sldLayoutIdLst>
  <p:timing>
    <p:tnLst>
      <p:par>
        <p:cTn id="1" dur="indefinite" restart="never" nodeType="tmRoot"/>
      </p:par>
    </p:tnLst>
  </p:timing>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a:stretch>
            <a:fillRect/>
          </a:stretch>
        </p:blipFill>
        <p:spPr>
          <a:xfrm>
            <a:off x="2123728" y="111733"/>
            <a:ext cx="4968552" cy="4990684"/>
          </a:xfrm>
          <a:prstGeom prst="rect">
            <a:avLst/>
          </a:prstGeom>
        </p:spPr>
      </p:pic>
    </p:spTree>
    <p:extLst>
      <p:ext uri="{BB962C8B-B14F-4D97-AF65-F5344CB8AC3E}">
        <p14:creationId xmlns:p14="http://schemas.microsoft.com/office/powerpoint/2010/main" val="1729775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05979"/>
            <a:ext cx="8229600" cy="421555"/>
          </a:xfrm>
        </p:spPr>
        <p:txBody>
          <a:bodyPr>
            <a:noAutofit/>
          </a:bodyPr>
          <a:lstStyle/>
          <a:p>
            <a:pPr algn="l"/>
            <a:r>
              <a:rPr lang="en-US" altLang="ko-KR" sz="2000" dirty="0" smtClean="0">
                <a:latin typeface="다음_Regular" panose="02000603060000000000" pitchFamily="2" charset="-127"/>
                <a:ea typeface="다음_Regular" panose="02000603060000000000" pitchFamily="2" charset="-127"/>
              </a:rPr>
              <a:t>Diabetes </a:t>
            </a:r>
            <a:r>
              <a:rPr lang="en-US" altLang="ko-KR" sz="2000" dirty="0">
                <a:latin typeface="다음_Regular" panose="02000603060000000000" pitchFamily="2" charset="-127"/>
                <a:ea typeface="다음_Regular" panose="02000603060000000000" pitchFamily="2" charset="-127"/>
              </a:rPr>
              <a:t>and Dyslipidemia</a:t>
            </a:r>
            <a:endParaRPr lang="ko-KR" altLang="en-US" sz="2000" dirty="0">
              <a:latin typeface="다음_Regular" panose="02000603060000000000" pitchFamily="2" charset="-127"/>
              <a:ea typeface="다음_Regular" panose="02000603060000000000" pitchFamily="2" charset="-127"/>
            </a:endParaRPr>
          </a:p>
        </p:txBody>
      </p:sp>
      <p:sp>
        <p:nvSpPr>
          <p:cNvPr id="3" name="직사각형 2"/>
          <p:cNvSpPr/>
          <p:nvPr/>
        </p:nvSpPr>
        <p:spPr>
          <a:xfrm>
            <a:off x="540758" y="660508"/>
            <a:ext cx="6119474" cy="646331"/>
          </a:xfrm>
          <a:prstGeom prst="rect">
            <a:avLst/>
          </a:prstGeom>
        </p:spPr>
        <p:txBody>
          <a:bodyPr wrap="square">
            <a:spAutoFit/>
          </a:bodyPr>
          <a:lstStyle/>
          <a:p>
            <a:r>
              <a:rPr lang="en-US" altLang="ko-KR" sz="1000" dirty="0" smtClean="0"/>
              <a:t>• </a:t>
            </a:r>
            <a:r>
              <a:rPr lang="en-US" altLang="ko-KR" sz="1200" b="1" dirty="0" smtClean="0"/>
              <a:t>About </a:t>
            </a:r>
            <a:r>
              <a:rPr lang="en-US" altLang="ko-KR" sz="1200" b="1" dirty="0"/>
              <a:t>3 out of every 4 adults with diabetes had dyslipidemia</a:t>
            </a:r>
            <a:r>
              <a:rPr lang="en-US" altLang="ko-KR" sz="1200" b="1" dirty="0" smtClean="0"/>
              <a:t>.</a:t>
            </a:r>
          </a:p>
          <a:p>
            <a:r>
              <a:rPr lang="en-US" altLang="ko-KR" sz="1200" dirty="0"/>
              <a:t>• </a:t>
            </a:r>
            <a:r>
              <a:rPr lang="en-US" altLang="ko-KR" sz="1200" b="1" dirty="0" smtClean="0"/>
              <a:t>When </a:t>
            </a:r>
            <a:r>
              <a:rPr lang="en-US" altLang="ko-KR" sz="1200" b="1" dirty="0"/>
              <a:t>the LDL-C cut-off value was strictly set to 100 mg/</a:t>
            </a:r>
            <a:r>
              <a:rPr lang="en-US" altLang="ko-KR" sz="1200" b="1" dirty="0" err="1"/>
              <a:t>dL</a:t>
            </a:r>
            <a:r>
              <a:rPr lang="en-US" altLang="ko-KR" sz="1200" b="1" dirty="0"/>
              <a:t>, more than 90% </a:t>
            </a:r>
            <a:r>
              <a:rPr lang="en-US" altLang="ko-KR" sz="1200" b="1" dirty="0" smtClean="0"/>
              <a:t>of people </a:t>
            </a:r>
            <a:r>
              <a:rPr lang="en-US" altLang="ko-KR" sz="1200" b="1" dirty="0"/>
              <a:t>with diabetes had dyslipidemia.</a:t>
            </a:r>
            <a:endParaRPr lang="ko-KR" altLang="en-US" sz="1200" b="1" dirty="0"/>
          </a:p>
        </p:txBody>
      </p:sp>
      <p:pic>
        <p:nvPicPr>
          <p:cNvPr id="5" name="그림 4"/>
          <p:cNvPicPr>
            <a:picLocks noChangeAspect="1"/>
          </p:cNvPicPr>
          <p:nvPr/>
        </p:nvPicPr>
        <p:blipFill>
          <a:blip r:embed="rId2"/>
          <a:stretch>
            <a:fillRect/>
          </a:stretch>
        </p:blipFill>
        <p:spPr>
          <a:xfrm>
            <a:off x="7596188" y="694221"/>
            <a:ext cx="1131315" cy="3169133"/>
          </a:xfrm>
          <a:prstGeom prst="rect">
            <a:avLst/>
          </a:prstGeom>
        </p:spPr>
      </p:pic>
      <p:pic>
        <p:nvPicPr>
          <p:cNvPr id="6" name="그림 5"/>
          <p:cNvPicPr>
            <a:picLocks noChangeAspect="1"/>
          </p:cNvPicPr>
          <p:nvPr/>
        </p:nvPicPr>
        <p:blipFill>
          <a:blip r:embed="rId3"/>
          <a:stretch>
            <a:fillRect/>
          </a:stretch>
        </p:blipFill>
        <p:spPr>
          <a:xfrm>
            <a:off x="2339752" y="1244828"/>
            <a:ext cx="2736304" cy="4004042"/>
          </a:xfrm>
          <a:prstGeom prst="rect">
            <a:avLst/>
          </a:prstGeom>
        </p:spPr>
      </p:pic>
    </p:spTree>
    <p:extLst>
      <p:ext uri="{BB962C8B-B14F-4D97-AF65-F5344CB8AC3E}">
        <p14:creationId xmlns:p14="http://schemas.microsoft.com/office/powerpoint/2010/main" val="4107392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349995"/>
            <a:ext cx="8229600" cy="421555"/>
          </a:xfrm>
        </p:spPr>
        <p:txBody>
          <a:bodyPr>
            <a:noAutofit/>
          </a:bodyPr>
          <a:lstStyle/>
          <a:p>
            <a:pPr algn="l"/>
            <a:r>
              <a:rPr lang="en-US" altLang="ko-KR" sz="2000" dirty="0" smtClean="0">
                <a:latin typeface="다음_Regular" panose="02000603060000000000" pitchFamily="2" charset="-127"/>
                <a:ea typeface="다음_Regular" panose="02000603060000000000" pitchFamily="2" charset="-127"/>
              </a:rPr>
              <a:t>Hypertension </a:t>
            </a:r>
            <a:r>
              <a:rPr lang="en-US" altLang="ko-KR" sz="2000" dirty="0">
                <a:latin typeface="다음_Regular" panose="02000603060000000000" pitchFamily="2" charset="-127"/>
                <a:ea typeface="다음_Regular" panose="02000603060000000000" pitchFamily="2" charset="-127"/>
              </a:rPr>
              <a:t>and Dyslipidemia</a:t>
            </a:r>
            <a:endParaRPr lang="ko-KR" altLang="en-US" sz="2000" dirty="0">
              <a:latin typeface="다음_Regular" panose="02000603060000000000" pitchFamily="2" charset="-127"/>
              <a:ea typeface="다음_Regular" panose="02000603060000000000" pitchFamily="2" charset="-127"/>
            </a:endParaRPr>
          </a:p>
        </p:txBody>
      </p:sp>
      <p:sp>
        <p:nvSpPr>
          <p:cNvPr id="3" name="직사각형 2"/>
          <p:cNvSpPr/>
          <p:nvPr/>
        </p:nvSpPr>
        <p:spPr>
          <a:xfrm>
            <a:off x="539552" y="915566"/>
            <a:ext cx="6192688" cy="276999"/>
          </a:xfrm>
          <a:prstGeom prst="rect">
            <a:avLst/>
          </a:prstGeom>
        </p:spPr>
        <p:txBody>
          <a:bodyPr wrap="square">
            <a:spAutoFit/>
          </a:bodyPr>
          <a:lstStyle/>
          <a:p>
            <a:r>
              <a:rPr lang="en-US" altLang="ko-KR" sz="1000" dirty="0" smtClean="0"/>
              <a:t>• </a:t>
            </a:r>
            <a:r>
              <a:rPr lang="en-US" altLang="ko-KR" sz="1200" b="1" dirty="0" smtClean="0"/>
              <a:t>Approximately </a:t>
            </a:r>
            <a:r>
              <a:rPr lang="en-US" altLang="ko-KR" sz="1200" b="1" dirty="0"/>
              <a:t>2 out of every 3 adults with hypertension were </a:t>
            </a:r>
            <a:r>
              <a:rPr lang="en-US" altLang="ko-KR" sz="1200" b="1" dirty="0" err="1"/>
              <a:t>dyslipidemic</a:t>
            </a:r>
            <a:r>
              <a:rPr lang="en-US" altLang="ko-KR" sz="1200" b="1" dirty="0"/>
              <a:t>.</a:t>
            </a:r>
            <a:endParaRPr lang="en-US" altLang="ko-KR" sz="1200" b="1" dirty="0"/>
          </a:p>
        </p:txBody>
      </p:sp>
      <p:pic>
        <p:nvPicPr>
          <p:cNvPr id="4" name="그림 3"/>
          <p:cNvPicPr>
            <a:picLocks noChangeAspect="1"/>
          </p:cNvPicPr>
          <p:nvPr/>
        </p:nvPicPr>
        <p:blipFill>
          <a:blip r:embed="rId2"/>
          <a:stretch>
            <a:fillRect/>
          </a:stretch>
        </p:blipFill>
        <p:spPr>
          <a:xfrm>
            <a:off x="7613950" y="737794"/>
            <a:ext cx="1102321" cy="3195240"/>
          </a:xfrm>
          <a:prstGeom prst="rect">
            <a:avLst/>
          </a:prstGeom>
        </p:spPr>
      </p:pic>
      <p:pic>
        <p:nvPicPr>
          <p:cNvPr id="5" name="그림 4"/>
          <p:cNvPicPr>
            <a:picLocks noChangeAspect="1"/>
          </p:cNvPicPr>
          <p:nvPr/>
        </p:nvPicPr>
        <p:blipFill>
          <a:blip r:embed="rId3"/>
          <a:stretch>
            <a:fillRect/>
          </a:stretch>
        </p:blipFill>
        <p:spPr>
          <a:xfrm>
            <a:off x="2411760" y="1563638"/>
            <a:ext cx="3085703" cy="3351712"/>
          </a:xfrm>
          <a:prstGeom prst="rect">
            <a:avLst/>
          </a:prstGeom>
        </p:spPr>
      </p:pic>
    </p:spTree>
    <p:extLst>
      <p:ext uri="{BB962C8B-B14F-4D97-AF65-F5344CB8AC3E}">
        <p14:creationId xmlns:p14="http://schemas.microsoft.com/office/powerpoint/2010/main" val="3757426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349995"/>
            <a:ext cx="8229600" cy="421555"/>
          </a:xfrm>
        </p:spPr>
        <p:txBody>
          <a:bodyPr>
            <a:noAutofit/>
          </a:bodyPr>
          <a:lstStyle/>
          <a:p>
            <a:pPr algn="l"/>
            <a:r>
              <a:rPr lang="en-US" altLang="ko-KR" sz="2000" dirty="0" smtClean="0">
                <a:latin typeface="다음_Regular" panose="02000603060000000000" pitchFamily="2" charset="-127"/>
                <a:ea typeface="다음_Regular" panose="02000603060000000000" pitchFamily="2" charset="-127"/>
              </a:rPr>
              <a:t>Prevalence </a:t>
            </a:r>
            <a:r>
              <a:rPr lang="en-US" altLang="ko-KR" sz="2000" dirty="0">
                <a:latin typeface="다음_Regular" panose="02000603060000000000" pitchFamily="2" charset="-127"/>
                <a:ea typeface="다음_Regular" panose="02000603060000000000" pitchFamily="2" charset="-127"/>
              </a:rPr>
              <a:t>of Metabolic Syndrome</a:t>
            </a:r>
            <a:endParaRPr lang="ko-KR" altLang="en-US" sz="2000" dirty="0">
              <a:latin typeface="다음_Regular" panose="02000603060000000000" pitchFamily="2" charset="-127"/>
              <a:ea typeface="다음_Regular" panose="02000603060000000000" pitchFamily="2" charset="-127"/>
            </a:endParaRPr>
          </a:p>
        </p:txBody>
      </p:sp>
      <p:sp>
        <p:nvSpPr>
          <p:cNvPr id="3" name="직사각형 2"/>
          <p:cNvSpPr/>
          <p:nvPr/>
        </p:nvSpPr>
        <p:spPr>
          <a:xfrm>
            <a:off x="539551" y="915566"/>
            <a:ext cx="6336705" cy="830997"/>
          </a:xfrm>
          <a:prstGeom prst="rect">
            <a:avLst/>
          </a:prstGeom>
        </p:spPr>
        <p:txBody>
          <a:bodyPr wrap="square">
            <a:spAutoFit/>
          </a:bodyPr>
          <a:lstStyle/>
          <a:p>
            <a:r>
              <a:rPr lang="en-US" altLang="ko-KR" sz="1000" dirty="0" smtClean="0"/>
              <a:t>• </a:t>
            </a:r>
            <a:r>
              <a:rPr lang="en-US" altLang="ko-KR" sz="1200" b="1" dirty="0"/>
              <a:t>About 1 out of every 3 adults aged 30 years or order had metabolic syndrome</a:t>
            </a:r>
            <a:r>
              <a:rPr lang="en-US" altLang="ko-KR" sz="1200" b="1" dirty="0" smtClean="0"/>
              <a:t>.</a:t>
            </a:r>
          </a:p>
          <a:p>
            <a:r>
              <a:rPr lang="en-US" altLang="ko-KR" sz="1200" dirty="0"/>
              <a:t>• </a:t>
            </a:r>
            <a:r>
              <a:rPr lang="en-US" altLang="ko-KR" sz="1200" b="1" dirty="0" smtClean="0"/>
              <a:t>Percentage </a:t>
            </a:r>
            <a:r>
              <a:rPr lang="en-US" altLang="ko-KR" sz="1200" b="1" dirty="0"/>
              <a:t>of men in their 50s or younger with metabolic syndrome was</a:t>
            </a:r>
          </a:p>
          <a:p>
            <a:r>
              <a:rPr lang="en-US" altLang="ko-KR" sz="1200" b="1" dirty="0"/>
              <a:t>2-3 times greater than that of age-matched women. In women with the ages of 50-59, a twofold increase in the prevalence </a:t>
            </a:r>
            <a:r>
              <a:rPr lang="en-US" altLang="ko-KR" sz="1200" b="1" dirty="0" smtClean="0"/>
              <a:t>of metabolic </a:t>
            </a:r>
            <a:r>
              <a:rPr lang="en-US" altLang="ko-KR" sz="1200" b="1" dirty="0"/>
              <a:t>syndrome was observed.</a:t>
            </a:r>
            <a:endParaRPr lang="ko-KR" altLang="en-US" sz="1200" b="1" dirty="0"/>
          </a:p>
        </p:txBody>
      </p:sp>
      <p:pic>
        <p:nvPicPr>
          <p:cNvPr id="6" name="그림 5"/>
          <p:cNvPicPr>
            <a:picLocks noChangeAspect="1"/>
          </p:cNvPicPr>
          <p:nvPr/>
        </p:nvPicPr>
        <p:blipFill>
          <a:blip r:embed="rId3"/>
          <a:stretch>
            <a:fillRect/>
          </a:stretch>
        </p:blipFill>
        <p:spPr>
          <a:xfrm>
            <a:off x="179512" y="1849929"/>
            <a:ext cx="4005821" cy="2353420"/>
          </a:xfrm>
          <a:prstGeom prst="rect">
            <a:avLst/>
          </a:prstGeom>
        </p:spPr>
      </p:pic>
      <p:pic>
        <p:nvPicPr>
          <p:cNvPr id="7" name="그림 6"/>
          <p:cNvPicPr>
            <a:picLocks noChangeAspect="1"/>
          </p:cNvPicPr>
          <p:nvPr/>
        </p:nvPicPr>
        <p:blipFill>
          <a:blip r:embed="rId4"/>
          <a:stretch>
            <a:fillRect/>
          </a:stretch>
        </p:blipFill>
        <p:spPr>
          <a:xfrm>
            <a:off x="4016139" y="2715767"/>
            <a:ext cx="5124672" cy="2266682"/>
          </a:xfrm>
          <a:prstGeom prst="rect">
            <a:avLst/>
          </a:prstGeom>
        </p:spPr>
      </p:pic>
      <p:pic>
        <p:nvPicPr>
          <p:cNvPr id="10" name="그림 9"/>
          <p:cNvPicPr>
            <a:picLocks noChangeAspect="1"/>
          </p:cNvPicPr>
          <p:nvPr/>
        </p:nvPicPr>
        <p:blipFill>
          <a:blip r:embed="rId5"/>
          <a:stretch>
            <a:fillRect/>
          </a:stretch>
        </p:blipFill>
        <p:spPr>
          <a:xfrm>
            <a:off x="7657378" y="555526"/>
            <a:ext cx="1123824" cy="2592288"/>
          </a:xfrm>
          <a:prstGeom prst="rect">
            <a:avLst/>
          </a:prstGeom>
        </p:spPr>
      </p:pic>
    </p:spTree>
    <p:extLst>
      <p:ext uri="{BB962C8B-B14F-4D97-AF65-F5344CB8AC3E}">
        <p14:creationId xmlns:p14="http://schemas.microsoft.com/office/powerpoint/2010/main" val="121696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349995"/>
            <a:ext cx="8229600" cy="421555"/>
          </a:xfrm>
        </p:spPr>
        <p:txBody>
          <a:bodyPr>
            <a:noAutofit/>
          </a:bodyPr>
          <a:lstStyle/>
          <a:p>
            <a:pPr algn="l"/>
            <a:r>
              <a:rPr lang="en-US" altLang="ko-KR" sz="2000" dirty="0" smtClean="0">
                <a:latin typeface="다음_Regular" panose="02000603060000000000" pitchFamily="2" charset="-127"/>
                <a:ea typeface="다음_Regular" panose="02000603060000000000" pitchFamily="2" charset="-127"/>
              </a:rPr>
              <a:t>Hyper-LDL-</a:t>
            </a:r>
            <a:r>
              <a:rPr lang="en-US" altLang="ko-KR" sz="2000" dirty="0" err="1" smtClean="0">
                <a:latin typeface="다음_Regular" panose="02000603060000000000" pitchFamily="2" charset="-127"/>
                <a:ea typeface="다음_Regular" panose="02000603060000000000" pitchFamily="2" charset="-127"/>
              </a:rPr>
              <a:t>cholesterolemia</a:t>
            </a:r>
            <a:r>
              <a:rPr lang="en-US" altLang="ko-KR" sz="2000" dirty="0" smtClean="0">
                <a:latin typeface="다음_Regular" panose="02000603060000000000" pitchFamily="2" charset="-127"/>
                <a:ea typeface="다음_Regular" panose="02000603060000000000" pitchFamily="2" charset="-127"/>
              </a:rPr>
              <a:t> </a:t>
            </a:r>
            <a:r>
              <a:rPr lang="en-US" altLang="ko-KR" sz="2000" dirty="0">
                <a:latin typeface="다음_Regular" panose="02000603060000000000" pitchFamily="2" charset="-127"/>
                <a:ea typeface="다음_Regular" panose="02000603060000000000" pitchFamily="2" charset="-127"/>
              </a:rPr>
              <a:t>and</a:t>
            </a:r>
            <a:br>
              <a:rPr lang="en-US" altLang="ko-KR" sz="2000" dirty="0">
                <a:latin typeface="다음_Regular" panose="02000603060000000000" pitchFamily="2" charset="-127"/>
                <a:ea typeface="다음_Regular" panose="02000603060000000000" pitchFamily="2" charset="-127"/>
              </a:rPr>
            </a:br>
            <a:r>
              <a:rPr lang="en-US" altLang="ko-KR" sz="2000" dirty="0">
                <a:latin typeface="다음_Regular" panose="02000603060000000000" pitchFamily="2" charset="-127"/>
                <a:ea typeface="다음_Regular" panose="02000603060000000000" pitchFamily="2" charset="-127"/>
              </a:rPr>
              <a:t>Metabolic Syndrome </a:t>
            </a:r>
            <a:r>
              <a:rPr lang="en-US" altLang="ko-KR" sz="2000" dirty="0" smtClean="0">
                <a:latin typeface="다음_Regular" panose="02000603060000000000" pitchFamily="2" charset="-127"/>
                <a:ea typeface="다음_Regular" panose="02000603060000000000" pitchFamily="2" charset="-127"/>
              </a:rPr>
              <a:t>in Postmenopausal </a:t>
            </a:r>
            <a:r>
              <a:rPr lang="en-US" altLang="ko-KR" sz="2000" dirty="0">
                <a:latin typeface="다음_Regular" panose="02000603060000000000" pitchFamily="2" charset="-127"/>
                <a:ea typeface="다음_Regular" panose="02000603060000000000" pitchFamily="2" charset="-127"/>
              </a:rPr>
              <a:t>Women</a:t>
            </a:r>
            <a:r>
              <a:rPr lang="ko-KR" altLang="en-US" sz="2000" smtClean="0">
                <a:latin typeface="다음_Regular" panose="02000603060000000000" pitchFamily="2" charset="-127"/>
                <a:ea typeface="다음_Regular" panose="02000603060000000000" pitchFamily="2" charset="-127"/>
              </a:rPr>
              <a:t> </a:t>
            </a:r>
            <a:endParaRPr lang="ko-KR" altLang="en-US" sz="2000" dirty="0">
              <a:latin typeface="다음_Regular" panose="02000603060000000000" pitchFamily="2" charset="-127"/>
              <a:ea typeface="다음_Regular" panose="02000603060000000000" pitchFamily="2" charset="-127"/>
            </a:endParaRPr>
          </a:p>
        </p:txBody>
      </p:sp>
      <p:sp>
        <p:nvSpPr>
          <p:cNvPr id="3" name="직사각형 2"/>
          <p:cNvSpPr/>
          <p:nvPr/>
        </p:nvSpPr>
        <p:spPr>
          <a:xfrm>
            <a:off x="457199" y="1131590"/>
            <a:ext cx="5050905" cy="646331"/>
          </a:xfrm>
          <a:prstGeom prst="rect">
            <a:avLst/>
          </a:prstGeom>
        </p:spPr>
        <p:txBody>
          <a:bodyPr wrap="square">
            <a:spAutoFit/>
          </a:bodyPr>
          <a:lstStyle/>
          <a:p>
            <a:r>
              <a:rPr lang="en-US" altLang="ko-KR" sz="1000" dirty="0" smtClean="0"/>
              <a:t>• </a:t>
            </a:r>
            <a:r>
              <a:rPr lang="en-US" altLang="ko-KR" sz="1200" b="1" dirty="0" err="1" smtClean="0"/>
              <a:t>Prevalences</a:t>
            </a:r>
            <a:r>
              <a:rPr lang="en-US" altLang="ko-KR" sz="1200" b="1" dirty="0" smtClean="0"/>
              <a:t> </a:t>
            </a:r>
            <a:r>
              <a:rPr lang="en-US" altLang="ko-KR" sz="1200" b="1" dirty="0"/>
              <a:t>of dyslipidemia and metabolic syndrome in </a:t>
            </a:r>
            <a:r>
              <a:rPr lang="en-US" altLang="ko-KR" sz="1200" b="1" dirty="0" smtClean="0"/>
              <a:t>postmenopausal women </a:t>
            </a:r>
            <a:r>
              <a:rPr lang="en-US" altLang="ko-KR" sz="1200" b="1" dirty="0"/>
              <a:t>were 4 times greater than those of premenopausal women.</a:t>
            </a:r>
            <a:endParaRPr lang="en-US" altLang="ko-KR" sz="1200" b="1" dirty="0"/>
          </a:p>
        </p:txBody>
      </p:sp>
      <p:pic>
        <p:nvPicPr>
          <p:cNvPr id="4" name="그림 3"/>
          <p:cNvPicPr>
            <a:picLocks noChangeAspect="1"/>
          </p:cNvPicPr>
          <p:nvPr/>
        </p:nvPicPr>
        <p:blipFill>
          <a:blip r:embed="rId2"/>
          <a:stretch>
            <a:fillRect/>
          </a:stretch>
        </p:blipFill>
        <p:spPr>
          <a:xfrm>
            <a:off x="7596188" y="555526"/>
            <a:ext cx="1387990" cy="1362906"/>
          </a:xfrm>
          <a:prstGeom prst="rect">
            <a:avLst/>
          </a:prstGeom>
        </p:spPr>
      </p:pic>
      <p:pic>
        <p:nvPicPr>
          <p:cNvPr id="5" name="그림 4"/>
          <p:cNvPicPr>
            <a:picLocks noChangeAspect="1"/>
          </p:cNvPicPr>
          <p:nvPr/>
        </p:nvPicPr>
        <p:blipFill>
          <a:blip r:embed="rId3"/>
          <a:stretch>
            <a:fillRect/>
          </a:stretch>
        </p:blipFill>
        <p:spPr>
          <a:xfrm>
            <a:off x="2483768" y="2046592"/>
            <a:ext cx="2899958" cy="3061067"/>
          </a:xfrm>
          <a:prstGeom prst="rect">
            <a:avLst/>
          </a:prstGeom>
        </p:spPr>
      </p:pic>
      <p:pic>
        <p:nvPicPr>
          <p:cNvPr id="6" name="그림 5"/>
          <p:cNvPicPr>
            <a:picLocks noChangeAspect="1"/>
          </p:cNvPicPr>
          <p:nvPr/>
        </p:nvPicPr>
        <p:blipFill>
          <a:blip r:embed="rId4"/>
          <a:stretch>
            <a:fillRect/>
          </a:stretch>
        </p:blipFill>
        <p:spPr>
          <a:xfrm>
            <a:off x="5578548" y="863821"/>
            <a:ext cx="1225700" cy="4279679"/>
          </a:xfrm>
          <a:prstGeom prst="rect">
            <a:avLst/>
          </a:prstGeom>
        </p:spPr>
      </p:pic>
    </p:spTree>
    <p:extLst>
      <p:ext uri="{BB962C8B-B14F-4D97-AF65-F5344CB8AC3E}">
        <p14:creationId xmlns:p14="http://schemas.microsoft.com/office/powerpoint/2010/main" val="1769309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7987"/>
            <a:ext cx="8229600" cy="421555"/>
          </a:xfrm>
        </p:spPr>
        <p:txBody>
          <a:bodyPr>
            <a:noAutofit/>
          </a:bodyPr>
          <a:lstStyle/>
          <a:p>
            <a:pPr algn="l"/>
            <a:r>
              <a:rPr lang="en-US" altLang="ko-KR" sz="2000" dirty="0" smtClean="0">
                <a:latin typeface="다음_Regular" panose="02000603060000000000" pitchFamily="2" charset="-127"/>
                <a:ea typeface="다음_Regular" panose="02000603060000000000" pitchFamily="2" charset="-127"/>
              </a:rPr>
              <a:t>Average </a:t>
            </a:r>
            <a:r>
              <a:rPr lang="en-US" altLang="ko-KR" sz="2000" dirty="0">
                <a:latin typeface="다음_Regular" panose="02000603060000000000" pitchFamily="2" charset="-127"/>
                <a:ea typeface="다음_Regular" panose="02000603060000000000" pitchFamily="2" charset="-127"/>
              </a:rPr>
              <a:t>Lipid Profiles in Korea</a:t>
            </a:r>
            <a:endParaRPr lang="ko-KR" altLang="en-US" sz="2000" dirty="0">
              <a:latin typeface="다음_Regular" panose="02000603060000000000" pitchFamily="2" charset="-127"/>
              <a:ea typeface="다음_Regular" panose="02000603060000000000" pitchFamily="2" charset="-127"/>
            </a:endParaRPr>
          </a:p>
        </p:txBody>
      </p:sp>
      <p:sp>
        <p:nvSpPr>
          <p:cNvPr id="3" name="직사각형 2"/>
          <p:cNvSpPr/>
          <p:nvPr/>
        </p:nvSpPr>
        <p:spPr>
          <a:xfrm>
            <a:off x="539552" y="915566"/>
            <a:ext cx="5904656" cy="461665"/>
          </a:xfrm>
          <a:prstGeom prst="rect">
            <a:avLst/>
          </a:prstGeom>
        </p:spPr>
        <p:txBody>
          <a:bodyPr wrap="square">
            <a:spAutoFit/>
          </a:bodyPr>
          <a:lstStyle/>
          <a:p>
            <a:r>
              <a:rPr lang="en-US" altLang="ko-KR" sz="1000" dirty="0" smtClean="0"/>
              <a:t>• </a:t>
            </a:r>
            <a:r>
              <a:rPr lang="en-US" altLang="ko-KR" sz="1200" b="1" dirty="0" smtClean="0"/>
              <a:t>The </a:t>
            </a:r>
            <a:r>
              <a:rPr lang="en-US" altLang="ko-KR" sz="1200" b="1" dirty="0"/>
              <a:t>mean (average) serum total cholesterol levels </a:t>
            </a:r>
            <a:r>
              <a:rPr lang="en-US" altLang="ko-KR" sz="1200" b="1" dirty="0" smtClean="0"/>
              <a:t>in adults </a:t>
            </a:r>
            <a:r>
              <a:rPr lang="en-US" altLang="ko-KR" sz="1200" b="1" dirty="0"/>
              <a:t>aged 30 years or older were 189 mg/</a:t>
            </a:r>
            <a:r>
              <a:rPr lang="en-US" altLang="ko-KR" sz="1200" b="1" dirty="0" err="1"/>
              <a:t>dL</a:t>
            </a:r>
            <a:r>
              <a:rPr lang="en-US" altLang="ko-KR" sz="1200" b="1" dirty="0"/>
              <a:t> in men and 192 mg/</a:t>
            </a:r>
            <a:r>
              <a:rPr lang="en-US" altLang="ko-KR" sz="1200" b="1" dirty="0" err="1"/>
              <a:t>dL</a:t>
            </a:r>
            <a:r>
              <a:rPr lang="en-US" altLang="ko-KR" sz="1200" b="1" dirty="0"/>
              <a:t> in women.</a:t>
            </a:r>
            <a:endParaRPr lang="ko-KR" altLang="en-US" sz="1200"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748522"/>
            <a:ext cx="19145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그림 3"/>
          <p:cNvPicPr>
            <a:picLocks noChangeAspect="1"/>
          </p:cNvPicPr>
          <p:nvPr/>
        </p:nvPicPr>
        <p:blipFill>
          <a:blip r:embed="rId3"/>
          <a:stretch>
            <a:fillRect/>
          </a:stretch>
        </p:blipFill>
        <p:spPr>
          <a:xfrm>
            <a:off x="461962" y="1582995"/>
            <a:ext cx="6270277" cy="3443929"/>
          </a:xfrm>
          <a:prstGeom prst="rect">
            <a:avLst/>
          </a:prstGeom>
        </p:spPr>
      </p:pic>
    </p:spTree>
    <p:extLst>
      <p:ext uri="{BB962C8B-B14F-4D97-AF65-F5344CB8AC3E}">
        <p14:creationId xmlns:p14="http://schemas.microsoft.com/office/powerpoint/2010/main" val="3952360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05979"/>
            <a:ext cx="8229600" cy="421555"/>
          </a:xfrm>
        </p:spPr>
        <p:txBody>
          <a:bodyPr>
            <a:noAutofit/>
          </a:bodyPr>
          <a:lstStyle/>
          <a:p>
            <a:pPr algn="l"/>
            <a:r>
              <a:rPr lang="en-US" altLang="ko-KR" sz="2000" dirty="0" smtClean="0">
                <a:latin typeface="다음_Regular" panose="02000603060000000000" pitchFamily="2" charset="-127"/>
                <a:ea typeface="다음_Regular" panose="02000603060000000000" pitchFamily="2" charset="-127"/>
              </a:rPr>
              <a:t>SUMMARY (1)</a:t>
            </a:r>
            <a:endParaRPr lang="ko-KR" altLang="en-US" sz="2000" dirty="0">
              <a:latin typeface="다음_Regular" panose="02000603060000000000" pitchFamily="2" charset="-127"/>
              <a:ea typeface="다음_Regular" panose="02000603060000000000" pitchFamily="2" charset="-127"/>
            </a:endParaRPr>
          </a:p>
        </p:txBody>
      </p:sp>
      <p:sp>
        <p:nvSpPr>
          <p:cNvPr id="4" name="직사각형 3"/>
          <p:cNvSpPr/>
          <p:nvPr/>
        </p:nvSpPr>
        <p:spPr>
          <a:xfrm>
            <a:off x="6902568" y="418768"/>
            <a:ext cx="2232248" cy="784830"/>
          </a:xfrm>
          <a:prstGeom prst="rect">
            <a:avLst/>
          </a:prstGeom>
        </p:spPr>
        <p:txBody>
          <a:bodyPr wrap="square">
            <a:spAutoFit/>
          </a:bodyPr>
          <a:lstStyle/>
          <a:p>
            <a:r>
              <a:rPr lang="en-US" altLang="ko-KR" sz="1500" dirty="0">
                <a:latin typeface="다음_Regular" panose="02000603060000000000" pitchFamily="2" charset="-127"/>
                <a:ea typeface="다음_Regular" panose="02000603060000000000" pitchFamily="2" charset="-127"/>
              </a:rPr>
              <a:t>DYSLIPIDEMIA </a:t>
            </a:r>
          </a:p>
          <a:p>
            <a:r>
              <a:rPr lang="en-US" altLang="ko-KR" sz="1500" dirty="0">
                <a:latin typeface="다음_Regular" panose="02000603060000000000" pitchFamily="2" charset="-127"/>
                <a:ea typeface="다음_Regular" panose="02000603060000000000" pitchFamily="2" charset="-127"/>
              </a:rPr>
              <a:t>FACT SHEET </a:t>
            </a:r>
          </a:p>
          <a:p>
            <a:r>
              <a:rPr lang="en-US" altLang="ko-KR" sz="1500" dirty="0">
                <a:latin typeface="다음_Regular" panose="02000603060000000000" pitchFamily="2" charset="-127"/>
                <a:ea typeface="다음_Regular" panose="02000603060000000000" pitchFamily="2" charset="-127"/>
              </a:rPr>
              <a:t>IN KOREA 2015</a:t>
            </a:r>
            <a:endParaRPr lang="ko-KR" altLang="en-US" sz="1500" dirty="0">
              <a:latin typeface="다음_Regular" panose="02000603060000000000" pitchFamily="2" charset="-127"/>
              <a:ea typeface="다음_Regular" panose="02000603060000000000" pitchFamily="2" charset="-127"/>
            </a:endParaRPr>
          </a:p>
        </p:txBody>
      </p:sp>
      <p:sp>
        <p:nvSpPr>
          <p:cNvPr id="6" name="직사각형 5"/>
          <p:cNvSpPr/>
          <p:nvPr/>
        </p:nvSpPr>
        <p:spPr>
          <a:xfrm>
            <a:off x="467544" y="1347614"/>
            <a:ext cx="8568952" cy="3754874"/>
          </a:xfrm>
          <a:prstGeom prst="rect">
            <a:avLst/>
          </a:prstGeom>
        </p:spPr>
        <p:txBody>
          <a:bodyPr wrap="square">
            <a:spAutoFit/>
          </a:bodyPr>
          <a:lstStyle/>
          <a:p>
            <a:r>
              <a:rPr lang="en-US" altLang="ko-KR" sz="1400" b="1" dirty="0" smtClean="0"/>
              <a:t>• </a:t>
            </a:r>
            <a:r>
              <a:rPr lang="en-US" altLang="ko-KR" sz="1400" b="1" dirty="0" smtClean="0"/>
              <a:t>More </a:t>
            </a:r>
            <a:r>
              <a:rPr lang="en-US" altLang="ko-KR" sz="1400" b="1" dirty="0"/>
              <a:t>than 16 million (47.8%) Korean adults aged 30 years or older had dyslipidemia</a:t>
            </a:r>
            <a:r>
              <a:rPr lang="en-US" altLang="ko-KR" sz="1400" b="1" dirty="0" smtClean="0"/>
              <a:t>. </a:t>
            </a:r>
          </a:p>
          <a:p>
            <a:r>
              <a:rPr lang="en-US" altLang="ko-KR" sz="1400" b="1" dirty="0" smtClean="0"/>
              <a:t>  About </a:t>
            </a:r>
            <a:r>
              <a:rPr lang="en-US" altLang="ko-KR" sz="1400" b="1" dirty="0"/>
              <a:t>6 out of every 10 men (57.6%) and 4 out of every 10 women (38.3%) were </a:t>
            </a:r>
            <a:r>
              <a:rPr lang="en-US" altLang="ko-KR" sz="1400" b="1" dirty="0" err="1"/>
              <a:t>dyslipidemic</a:t>
            </a:r>
            <a:r>
              <a:rPr lang="en-US" altLang="ko-KR" sz="1400" b="1" dirty="0"/>
              <a:t>.</a:t>
            </a:r>
            <a:endParaRPr lang="en-US" altLang="ko-KR" sz="1400" b="1" dirty="0" smtClean="0"/>
          </a:p>
          <a:p>
            <a:endParaRPr lang="en-US" altLang="ko-KR" sz="1400" b="1" dirty="0"/>
          </a:p>
          <a:p>
            <a:r>
              <a:rPr lang="en-US" altLang="ko-KR" sz="1400" b="1" dirty="0" smtClean="0"/>
              <a:t>• </a:t>
            </a:r>
            <a:r>
              <a:rPr lang="en-US" altLang="ko-KR" sz="1400" b="1" dirty="0" smtClean="0"/>
              <a:t>Prevalence </a:t>
            </a:r>
            <a:r>
              <a:rPr lang="en-US" altLang="ko-KR" sz="1400" b="1" dirty="0"/>
              <a:t>of dyslipidemia increased in an age-dependent manner, and it was more evident</a:t>
            </a:r>
          </a:p>
          <a:p>
            <a:r>
              <a:rPr lang="en-US" altLang="ko-KR" sz="1400" b="1" dirty="0"/>
              <a:t>in women with ages of 50 and over.</a:t>
            </a:r>
            <a:endParaRPr lang="en-US" altLang="ko-KR" sz="1400" b="1" dirty="0" smtClean="0"/>
          </a:p>
          <a:p>
            <a:endParaRPr lang="en-US" altLang="ko-KR" sz="1400" b="1" dirty="0"/>
          </a:p>
          <a:p>
            <a:r>
              <a:rPr lang="en-US" altLang="ko-KR" sz="1400" b="1" dirty="0" smtClean="0"/>
              <a:t>•</a:t>
            </a:r>
            <a:r>
              <a:rPr lang="en-US" altLang="ko-KR" sz="1400" b="1" dirty="0" smtClean="0"/>
              <a:t> </a:t>
            </a:r>
            <a:r>
              <a:rPr lang="en-US" altLang="ko-KR" sz="1400" b="1" dirty="0"/>
              <a:t>Percentage of people receiving treatment with lipid-lowering medication increased by 5 times</a:t>
            </a:r>
          </a:p>
          <a:p>
            <a:r>
              <a:rPr lang="en-US" altLang="ko-KR" sz="1400" b="1" dirty="0"/>
              <a:t>in 2013 compared to 2003.</a:t>
            </a:r>
            <a:endParaRPr lang="en-US" altLang="ko-KR" sz="1400" b="1" dirty="0" smtClean="0"/>
          </a:p>
          <a:p>
            <a:endParaRPr lang="en-US" altLang="ko-KR" sz="1400" b="1" dirty="0"/>
          </a:p>
          <a:p>
            <a:r>
              <a:rPr lang="en-US" altLang="ko-KR" sz="1400" b="1" dirty="0" smtClean="0"/>
              <a:t>• </a:t>
            </a:r>
            <a:r>
              <a:rPr lang="en-US" altLang="ko-KR" sz="1400" b="1" dirty="0" smtClean="0"/>
              <a:t>About </a:t>
            </a:r>
            <a:r>
              <a:rPr lang="en-US" altLang="ko-KR" sz="1400" b="1" dirty="0"/>
              <a:t>1 in every 6 adults aged 30 years or older had </a:t>
            </a:r>
            <a:r>
              <a:rPr lang="en-US" altLang="ko-KR" sz="1400" b="1" dirty="0" smtClean="0"/>
              <a:t>hyper-LDL-</a:t>
            </a:r>
            <a:r>
              <a:rPr lang="en-US" altLang="ko-KR" sz="1400" b="1" dirty="0" err="1" smtClean="0"/>
              <a:t>cholesterolemia</a:t>
            </a:r>
            <a:r>
              <a:rPr lang="en-US" altLang="ko-KR" sz="1400" b="1" dirty="0" smtClean="0"/>
              <a:t>, and </a:t>
            </a:r>
            <a:r>
              <a:rPr lang="en-US" altLang="ko-KR" sz="1400" b="1" dirty="0"/>
              <a:t>it was more common in women than in men. The prevalence increased in an age-dependent manner,</a:t>
            </a:r>
          </a:p>
          <a:p>
            <a:r>
              <a:rPr lang="en-US" altLang="ko-KR" sz="1400" b="1" dirty="0"/>
              <a:t>such that about 1 in every 5 men and every 3 women aged 60 years or older had hyper-LDL-</a:t>
            </a:r>
            <a:r>
              <a:rPr lang="en-US" altLang="ko-KR" sz="1400" b="1" dirty="0" err="1"/>
              <a:t>cholesterolemia</a:t>
            </a:r>
            <a:r>
              <a:rPr lang="en-US" altLang="ko-KR" sz="1400" b="1" dirty="0"/>
              <a:t>. </a:t>
            </a:r>
            <a:endParaRPr lang="en-US" altLang="ko-KR" sz="1400" b="1" dirty="0"/>
          </a:p>
          <a:p>
            <a:endParaRPr lang="en-US" altLang="ko-KR" sz="1400" b="1" dirty="0" smtClean="0"/>
          </a:p>
          <a:p>
            <a:r>
              <a:rPr lang="en-US" altLang="ko-KR" sz="1400" b="1" dirty="0"/>
              <a:t>• In all age groups, </a:t>
            </a:r>
            <a:r>
              <a:rPr lang="en-US" altLang="ko-KR" sz="1400" b="1" dirty="0" err="1"/>
              <a:t>prevalences</a:t>
            </a:r>
            <a:r>
              <a:rPr lang="en-US" altLang="ko-KR" sz="1400" b="1" dirty="0"/>
              <a:t> of hypertriglyceridemia and hypo-HDL-</a:t>
            </a:r>
            <a:r>
              <a:rPr lang="en-US" altLang="ko-KR" sz="1400" b="1" dirty="0" err="1"/>
              <a:t>cholesterolemia</a:t>
            </a:r>
            <a:r>
              <a:rPr lang="en-US" altLang="ko-KR" sz="1400" b="1" dirty="0"/>
              <a:t> in men were approximately twice as great as those in women. Especially, in the age group of 30-39 years, the percentage of men with hypertriglyceridemia was 4 times greater than that of </a:t>
            </a:r>
            <a:r>
              <a:rPr lang="en-US" altLang="ko-KR" sz="1400" b="1" dirty="0" smtClean="0"/>
              <a:t>women. </a:t>
            </a:r>
            <a:endParaRPr lang="en-US" altLang="ko-KR" sz="1400" b="1"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31590"/>
            <a:ext cx="8086725"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840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05979"/>
            <a:ext cx="8229600" cy="421555"/>
          </a:xfrm>
        </p:spPr>
        <p:txBody>
          <a:bodyPr>
            <a:noAutofit/>
          </a:bodyPr>
          <a:lstStyle/>
          <a:p>
            <a:pPr algn="l"/>
            <a:r>
              <a:rPr lang="en-US" altLang="ko-KR" sz="2000" dirty="0" smtClean="0">
                <a:latin typeface="다음_Regular" panose="02000603060000000000" pitchFamily="2" charset="-127"/>
                <a:ea typeface="다음_Regular" panose="02000603060000000000" pitchFamily="2" charset="-127"/>
              </a:rPr>
              <a:t>SUMMARY (2)</a:t>
            </a:r>
            <a:endParaRPr lang="ko-KR" altLang="en-US" sz="2000" dirty="0">
              <a:latin typeface="다음_Regular" panose="02000603060000000000" pitchFamily="2" charset="-127"/>
              <a:ea typeface="다음_Regular" panose="02000603060000000000" pitchFamily="2" charset="-127"/>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31590"/>
            <a:ext cx="8086725"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직사각형 5"/>
          <p:cNvSpPr/>
          <p:nvPr/>
        </p:nvSpPr>
        <p:spPr>
          <a:xfrm>
            <a:off x="467544" y="1635646"/>
            <a:ext cx="8496944" cy="3323987"/>
          </a:xfrm>
          <a:prstGeom prst="rect">
            <a:avLst/>
          </a:prstGeom>
        </p:spPr>
        <p:txBody>
          <a:bodyPr wrap="square">
            <a:spAutoFit/>
          </a:bodyPr>
          <a:lstStyle/>
          <a:p>
            <a:r>
              <a:rPr lang="en-US" altLang="ko-KR" sz="1400" b="1" dirty="0" smtClean="0"/>
              <a:t>• </a:t>
            </a:r>
            <a:r>
              <a:rPr lang="en-US" altLang="ko-KR" sz="1400" b="1" dirty="0" smtClean="0"/>
              <a:t>Dyslipidemia </a:t>
            </a:r>
            <a:r>
              <a:rPr lang="en-US" altLang="ko-KR" sz="1400" b="1" dirty="0"/>
              <a:t>was seen in 1 out of every 3 adults with normal body weight and in about half of overweight or obese adults. About 2 out of every 3 adults with abdominal obesity were </a:t>
            </a:r>
            <a:r>
              <a:rPr lang="en-US" altLang="ko-KR" sz="1400" b="1" dirty="0" err="1"/>
              <a:t>dyslipidemic</a:t>
            </a:r>
            <a:r>
              <a:rPr lang="en-US" altLang="ko-KR" sz="1400" b="1" dirty="0"/>
              <a:t>.</a:t>
            </a:r>
            <a:endParaRPr lang="en-US" altLang="ko-KR" sz="1400" b="1" dirty="0" smtClean="0"/>
          </a:p>
          <a:p>
            <a:endParaRPr lang="en-US" altLang="ko-KR" sz="1400" b="1" dirty="0"/>
          </a:p>
          <a:p>
            <a:r>
              <a:rPr lang="en-US" altLang="ko-KR" sz="1400" b="1" dirty="0" smtClean="0"/>
              <a:t>• </a:t>
            </a:r>
            <a:r>
              <a:rPr lang="en-US" altLang="ko-KR" sz="1400" b="1" dirty="0" smtClean="0"/>
              <a:t>About </a:t>
            </a:r>
            <a:r>
              <a:rPr lang="en-US" altLang="ko-KR" sz="1400" b="1" dirty="0"/>
              <a:t>3 out of every 4 adults with diabetes had dyslipidemia. When the LDL-C cut-off value was strictly set to 100 mg/</a:t>
            </a:r>
            <a:r>
              <a:rPr lang="en-US" altLang="ko-KR" sz="1400" b="1" dirty="0" err="1"/>
              <a:t>dL</a:t>
            </a:r>
            <a:r>
              <a:rPr lang="en-US" altLang="ko-KR" sz="1400" b="1" dirty="0"/>
              <a:t>, 9 out of every 10 adults with diabetes were diagnosed with dyslipidemia.</a:t>
            </a:r>
            <a:endParaRPr lang="en-US" altLang="ko-KR" sz="1400" b="1" dirty="0" smtClean="0"/>
          </a:p>
          <a:p>
            <a:endParaRPr lang="en-US" altLang="ko-KR" sz="1400" b="1" dirty="0"/>
          </a:p>
          <a:p>
            <a:r>
              <a:rPr lang="en-US" altLang="ko-KR" sz="1400" b="1" dirty="0" smtClean="0"/>
              <a:t>• </a:t>
            </a:r>
            <a:r>
              <a:rPr lang="en-US" altLang="ko-KR" sz="1400" b="1" dirty="0" smtClean="0"/>
              <a:t>Approximately </a:t>
            </a:r>
            <a:r>
              <a:rPr lang="en-US" altLang="ko-KR" sz="1400" b="1" dirty="0"/>
              <a:t>2 out of every 3 adults with hypertension had dyslipidemia.</a:t>
            </a:r>
            <a:endParaRPr lang="en-US" altLang="ko-KR" sz="1400" b="1" dirty="0" smtClean="0"/>
          </a:p>
          <a:p>
            <a:endParaRPr lang="en-US" altLang="ko-KR" sz="1400" b="1" dirty="0"/>
          </a:p>
          <a:p>
            <a:r>
              <a:rPr lang="en-US" altLang="ko-KR" sz="1400" b="1" dirty="0" smtClean="0"/>
              <a:t>• </a:t>
            </a:r>
            <a:r>
              <a:rPr lang="en-US" altLang="ko-KR" sz="1400" b="1" dirty="0" smtClean="0"/>
              <a:t>About </a:t>
            </a:r>
            <a:r>
              <a:rPr lang="en-US" altLang="ko-KR" sz="1400" b="1" dirty="0"/>
              <a:t>1 out of every 3 adults aged 30 years or older had metabolic syndrome</a:t>
            </a:r>
            <a:r>
              <a:rPr lang="en-US" altLang="ko-KR" sz="1400" b="1" dirty="0" smtClean="0"/>
              <a:t>.</a:t>
            </a:r>
          </a:p>
          <a:p>
            <a:endParaRPr lang="en-US" altLang="ko-KR" sz="1400" b="1" dirty="0"/>
          </a:p>
          <a:p>
            <a:r>
              <a:rPr lang="en-US" altLang="ko-KR" sz="1400" b="1" dirty="0"/>
              <a:t>• </a:t>
            </a:r>
            <a:r>
              <a:rPr lang="en-US" altLang="ko-KR" sz="1400" b="1" dirty="0" err="1"/>
              <a:t>Prevalences</a:t>
            </a:r>
            <a:r>
              <a:rPr lang="en-US" altLang="ko-KR" sz="1400" b="1" dirty="0"/>
              <a:t> of hyper-LDL-</a:t>
            </a:r>
            <a:r>
              <a:rPr lang="en-US" altLang="ko-KR" sz="1400" b="1" dirty="0" err="1"/>
              <a:t>cholesterolemia</a:t>
            </a:r>
            <a:r>
              <a:rPr lang="en-US" altLang="ko-KR" sz="1400" b="1" dirty="0"/>
              <a:t> and metabolic syndrome in postmenopausal women</a:t>
            </a:r>
          </a:p>
          <a:p>
            <a:r>
              <a:rPr lang="en-US" altLang="ko-KR" sz="1400" b="1" dirty="0"/>
              <a:t>were 4 times greater than those in premenopausal women.</a:t>
            </a:r>
          </a:p>
          <a:p>
            <a:endParaRPr lang="en-US" altLang="ko-KR" sz="1400" b="1" dirty="0" smtClean="0"/>
          </a:p>
        </p:txBody>
      </p:sp>
      <p:sp>
        <p:nvSpPr>
          <p:cNvPr id="7" name="직사각형 6"/>
          <p:cNvSpPr/>
          <p:nvPr/>
        </p:nvSpPr>
        <p:spPr>
          <a:xfrm>
            <a:off x="6902568" y="411510"/>
            <a:ext cx="2232248" cy="784830"/>
          </a:xfrm>
          <a:prstGeom prst="rect">
            <a:avLst/>
          </a:prstGeom>
        </p:spPr>
        <p:txBody>
          <a:bodyPr wrap="square">
            <a:spAutoFit/>
          </a:bodyPr>
          <a:lstStyle/>
          <a:p>
            <a:r>
              <a:rPr lang="en-US" altLang="ko-KR" sz="1500" dirty="0">
                <a:latin typeface="다음_Regular" panose="02000603060000000000" pitchFamily="2" charset="-127"/>
                <a:ea typeface="다음_Regular" panose="02000603060000000000" pitchFamily="2" charset="-127"/>
              </a:rPr>
              <a:t>DYSLIPIDEMIA </a:t>
            </a:r>
          </a:p>
          <a:p>
            <a:r>
              <a:rPr lang="en-US" altLang="ko-KR" sz="1500" dirty="0">
                <a:latin typeface="다음_Regular" panose="02000603060000000000" pitchFamily="2" charset="-127"/>
                <a:ea typeface="다음_Regular" panose="02000603060000000000" pitchFamily="2" charset="-127"/>
              </a:rPr>
              <a:t>FACT SHEET </a:t>
            </a:r>
          </a:p>
          <a:p>
            <a:r>
              <a:rPr lang="en-US" altLang="ko-KR" sz="1500" dirty="0">
                <a:latin typeface="다음_Regular" panose="02000603060000000000" pitchFamily="2" charset="-127"/>
                <a:ea typeface="다음_Regular" panose="02000603060000000000" pitchFamily="2" charset="-127"/>
              </a:rPr>
              <a:t>IN KOREA 2015</a:t>
            </a:r>
            <a:endParaRPr lang="ko-KR" altLang="en-US" sz="1500" dirty="0">
              <a:latin typeface="다음_Regular" panose="02000603060000000000" pitchFamily="2" charset="-127"/>
              <a:ea typeface="다음_Regular" panose="02000603060000000000" pitchFamily="2" charset="-127"/>
            </a:endParaRPr>
          </a:p>
        </p:txBody>
      </p:sp>
    </p:spTree>
    <p:extLst>
      <p:ext uri="{BB962C8B-B14F-4D97-AF65-F5344CB8AC3E}">
        <p14:creationId xmlns:p14="http://schemas.microsoft.com/office/powerpoint/2010/main" val="3795674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7262"/>
            <a:ext cx="8086725"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제목 1"/>
          <p:cNvSpPr txBox="1">
            <a:spLocks/>
          </p:cNvSpPr>
          <p:nvPr/>
        </p:nvSpPr>
        <p:spPr>
          <a:xfrm>
            <a:off x="539552" y="1779662"/>
            <a:ext cx="1512168" cy="421555"/>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1400" b="1" dirty="0" smtClean="0">
                <a:ea typeface="다음_Regular" panose="02000603060000000000" pitchFamily="2" charset="-127"/>
              </a:rPr>
              <a:t>Definitions</a:t>
            </a:r>
            <a:endParaRPr lang="ko-KR" altLang="en-US" sz="1400" b="1" dirty="0">
              <a:ea typeface="다음_Regular" panose="02000603060000000000" pitchFamily="2" charset="-127"/>
            </a:endParaRPr>
          </a:p>
        </p:txBody>
      </p:sp>
      <p:sp>
        <p:nvSpPr>
          <p:cNvPr id="8" name="직사각형 7"/>
          <p:cNvSpPr/>
          <p:nvPr/>
        </p:nvSpPr>
        <p:spPr>
          <a:xfrm>
            <a:off x="2123728" y="1860376"/>
            <a:ext cx="6840760" cy="3231654"/>
          </a:xfrm>
          <a:prstGeom prst="rect">
            <a:avLst/>
          </a:prstGeom>
        </p:spPr>
        <p:txBody>
          <a:bodyPr wrap="square">
            <a:spAutoFit/>
          </a:bodyPr>
          <a:lstStyle/>
          <a:p>
            <a:r>
              <a:rPr lang="en-US" altLang="ko-KR" sz="1200" b="1" dirty="0" smtClean="0"/>
              <a:t>The </a:t>
            </a:r>
            <a:r>
              <a:rPr lang="en-US" altLang="ko-KR" sz="1200" b="1" dirty="0"/>
              <a:t>following terms were defined according to the Korean guideline for the management of dyslipidemia (3rd version) from Korean Society of </a:t>
            </a:r>
            <a:r>
              <a:rPr lang="en-US" altLang="ko-KR" sz="1200" b="1" dirty="0" err="1"/>
              <a:t>Lipidology</a:t>
            </a:r>
            <a:r>
              <a:rPr lang="en-US" altLang="ko-KR" sz="1200" b="1" dirty="0"/>
              <a:t> and Atherosclerosis (KSLA). </a:t>
            </a:r>
            <a:endParaRPr lang="en-US" altLang="ko-KR" sz="1200" b="1" dirty="0" smtClean="0"/>
          </a:p>
          <a:p>
            <a:endParaRPr lang="en-US" altLang="ko-KR" sz="1200" b="1" dirty="0"/>
          </a:p>
          <a:p>
            <a:r>
              <a:rPr lang="en-US" altLang="ko-KR" sz="1200" b="1" dirty="0" smtClean="0"/>
              <a:t>Hyper-LDL-</a:t>
            </a:r>
            <a:r>
              <a:rPr lang="en-US" altLang="ko-KR" sz="1200" b="1" dirty="0" err="1" smtClean="0"/>
              <a:t>cholesterolemia</a:t>
            </a:r>
            <a:r>
              <a:rPr lang="ko-KR" altLang="en-US" sz="1200" b="1" smtClean="0"/>
              <a:t>       </a:t>
            </a:r>
            <a:r>
              <a:rPr lang="en-US" altLang="ko-KR" sz="1200" b="1" dirty="0" smtClean="0"/>
              <a:t>LDL-cholesterol (LDL-</a:t>
            </a:r>
            <a:r>
              <a:rPr lang="en-US" altLang="ko-KR" sz="1200" b="1" dirty="0"/>
              <a:t>C</a:t>
            </a:r>
            <a:r>
              <a:rPr lang="en-US" altLang="ko-KR" sz="1200" b="1" dirty="0" smtClean="0"/>
              <a:t>) </a:t>
            </a:r>
            <a:r>
              <a:rPr lang="en-US" altLang="ko-KR" sz="1200" b="1" dirty="0"/>
              <a:t>≥160 mg/</a:t>
            </a:r>
            <a:r>
              <a:rPr lang="en-US" altLang="ko-KR" sz="1200" b="1" dirty="0" err="1"/>
              <a:t>dL</a:t>
            </a:r>
            <a:r>
              <a:rPr lang="en-US" altLang="ko-KR" sz="1200" b="1" dirty="0"/>
              <a:t> </a:t>
            </a:r>
            <a:endParaRPr lang="en-US" altLang="ko-KR" sz="1200" b="1" dirty="0" smtClean="0"/>
          </a:p>
          <a:p>
            <a:r>
              <a:rPr lang="en-US" altLang="ko-KR" sz="1200" b="1" dirty="0"/>
              <a:t> </a:t>
            </a:r>
            <a:r>
              <a:rPr lang="en-US" altLang="ko-KR" sz="1200" b="1" dirty="0" smtClean="0"/>
              <a:t>                                          or </a:t>
            </a:r>
            <a:r>
              <a:rPr lang="en-US" altLang="ko-KR" sz="1200" b="1" dirty="0"/>
              <a:t>use of lipid-lowering medication </a:t>
            </a:r>
            <a:r>
              <a:rPr lang="en-US" altLang="ko-KR" sz="1200" b="1" dirty="0" smtClean="0"/>
              <a:t>for &gt;</a:t>
            </a:r>
            <a:r>
              <a:rPr lang="en-US" altLang="ko-KR" sz="1200" b="1" dirty="0"/>
              <a:t> 20 </a:t>
            </a:r>
            <a:r>
              <a:rPr lang="en-US" altLang="ko-KR" sz="1200" b="1" dirty="0" smtClean="0"/>
              <a:t>days/month                        </a:t>
            </a:r>
          </a:p>
          <a:p>
            <a:endParaRPr lang="en-US" altLang="ko-KR" sz="1200" b="1" dirty="0"/>
          </a:p>
          <a:p>
            <a:r>
              <a:rPr lang="en-US" altLang="ko-KR" sz="1200" b="1" dirty="0" smtClean="0"/>
              <a:t>Hypertriglyceridemia               T</a:t>
            </a:r>
            <a:r>
              <a:rPr lang="da-DK" altLang="ko-KR" sz="1200" b="1" dirty="0" smtClean="0"/>
              <a:t>riglycerides </a:t>
            </a:r>
            <a:r>
              <a:rPr lang="da-DK" altLang="ko-KR" sz="1200" b="1" dirty="0"/>
              <a:t>(TG) ≥200 mg/dL.</a:t>
            </a:r>
            <a:endParaRPr lang="en-US" altLang="ko-KR" sz="1200" b="1" dirty="0"/>
          </a:p>
          <a:p>
            <a:endParaRPr lang="en-US" altLang="ko-KR" sz="1200" b="1" dirty="0" smtClean="0"/>
          </a:p>
          <a:p>
            <a:r>
              <a:rPr lang="en-US" altLang="ko-KR" sz="1200" b="1" dirty="0" smtClean="0"/>
              <a:t>Hypo-HDL-</a:t>
            </a:r>
            <a:r>
              <a:rPr lang="en-US" altLang="ko-KR" sz="1200" b="1" dirty="0" err="1" smtClean="0"/>
              <a:t>cholesterolemia</a:t>
            </a:r>
            <a:r>
              <a:rPr lang="en-US" altLang="ko-KR" sz="1200" b="1" dirty="0"/>
              <a:t>       </a:t>
            </a:r>
            <a:r>
              <a:rPr lang="en-US" altLang="ko-KR" sz="1200" b="1" dirty="0" smtClean="0"/>
              <a:t>HDL-cholesterol (HDL-C</a:t>
            </a:r>
            <a:r>
              <a:rPr lang="en-US" altLang="ko-KR" sz="1200" b="1" dirty="0"/>
              <a:t>) &lt;40 mg/</a:t>
            </a:r>
            <a:r>
              <a:rPr lang="en-US" altLang="ko-KR" sz="1200" b="1" dirty="0" err="1"/>
              <a:t>dL</a:t>
            </a:r>
            <a:r>
              <a:rPr lang="en-US" altLang="ko-KR" sz="1200" b="1" dirty="0"/>
              <a:t>.</a:t>
            </a:r>
          </a:p>
          <a:p>
            <a:endParaRPr lang="en-US" altLang="ko-KR" sz="1200" b="1" dirty="0"/>
          </a:p>
          <a:p>
            <a:r>
              <a:rPr lang="en-US" altLang="ko-KR" sz="1200" b="1" dirty="0" smtClean="0"/>
              <a:t>Dyslipidemia</a:t>
            </a:r>
            <a:r>
              <a:rPr lang="ko-KR" altLang="en-US" sz="1200" b="1" smtClean="0"/>
              <a:t>                          </a:t>
            </a:r>
            <a:r>
              <a:rPr lang="en-US" altLang="ko-KR" sz="1200" b="1" dirty="0" smtClean="0"/>
              <a:t>One </a:t>
            </a:r>
            <a:r>
              <a:rPr lang="en-US" altLang="ko-KR" sz="1200" b="1" dirty="0"/>
              <a:t>or more of the definitions stated above </a:t>
            </a:r>
            <a:r>
              <a:rPr lang="en-US" altLang="ko-KR" sz="1200" b="1" dirty="0" smtClean="0"/>
              <a:t> </a:t>
            </a:r>
          </a:p>
          <a:p>
            <a:r>
              <a:rPr lang="en-US" altLang="ko-KR" sz="1200" b="1" dirty="0"/>
              <a:t> </a:t>
            </a:r>
            <a:r>
              <a:rPr lang="en-US" altLang="ko-KR" sz="1200" b="1" dirty="0" smtClean="0"/>
              <a:t>                                           or </a:t>
            </a:r>
            <a:r>
              <a:rPr lang="en-US" altLang="ko-KR" sz="1200" b="1" dirty="0"/>
              <a:t>previous diagnosis of dyslipidemia</a:t>
            </a:r>
            <a:endParaRPr lang="en-US" altLang="ko-KR" sz="1200" b="1" dirty="0" smtClean="0"/>
          </a:p>
          <a:p>
            <a:endParaRPr lang="en-US" altLang="ko-KR" sz="1200" b="1" dirty="0" smtClean="0"/>
          </a:p>
          <a:p>
            <a:r>
              <a:rPr lang="en-US" altLang="ko-KR" sz="1200" b="1" dirty="0" smtClean="0">
                <a:solidFill>
                  <a:schemeClr val="tx1">
                    <a:lumMod val="65000"/>
                    <a:lumOff val="35000"/>
                  </a:schemeClr>
                </a:solidFill>
              </a:rPr>
              <a:t>LDL-C</a:t>
            </a:r>
            <a:r>
              <a:rPr lang="en-US" altLang="ko-KR" sz="1200" b="1" dirty="0">
                <a:solidFill>
                  <a:schemeClr val="tx1">
                    <a:lumMod val="65000"/>
                    <a:lumOff val="35000"/>
                  </a:schemeClr>
                </a:solidFill>
              </a:rPr>
              <a:t>: Low-density lipoprotein cholesterol</a:t>
            </a:r>
          </a:p>
          <a:p>
            <a:r>
              <a:rPr lang="en-US" altLang="ko-KR" sz="1200" b="1" dirty="0">
                <a:solidFill>
                  <a:schemeClr val="tx1">
                    <a:lumMod val="65000"/>
                    <a:lumOff val="35000"/>
                  </a:schemeClr>
                </a:solidFill>
              </a:rPr>
              <a:t>HDL-C: HDL: High-density lipoprotein cholesterol</a:t>
            </a:r>
          </a:p>
          <a:p>
            <a:r>
              <a:rPr lang="en-US" altLang="ko-KR" sz="1200" b="1" dirty="0">
                <a:solidFill>
                  <a:schemeClr val="tx1">
                    <a:lumMod val="65000"/>
                    <a:lumOff val="35000"/>
                  </a:schemeClr>
                </a:solidFill>
              </a:rPr>
              <a:t>TG: Triglycerides</a:t>
            </a:r>
            <a:endParaRPr lang="ko-KR" altLang="en-US" sz="1200" b="1" dirty="0">
              <a:solidFill>
                <a:schemeClr val="tx1">
                  <a:lumMod val="65000"/>
                  <a:lumOff val="35000"/>
                </a:schemeClr>
              </a:solidFill>
            </a:endParaRPr>
          </a:p>
        </p:txBody>
      </p:sp>
      <p:sp>
        <p:nvSpPr>
          <p:cNvPr id="9" name="제목 1"/>
          <p:cNvSpPr txBox="1">
            <a:spLocks/>
          </p:cNvSpPr>
          <p:nvPr/>
        </p:nvSpPr>
        <p:spPr>
          <a:xfrm>
            <a:off x="539552" y="483518"/>
            <a:ext cx="1512168" cy="463711"/>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1400" b="1" dirty="0" smtClean="0">
                <a:ea typeface="다음_Regular" panose="02000603060000000000" pitchFamily="2" charset="-127"/>
              </a:rPr>
              <a:t>Data Sources</a:t>
            </a:r>
            <a:endParaRPr lang="ko-KR" altLang="en-US" sz="1400" b="1" dirty="0">
              <a:ea typeface="다음_Regular" panose="02000603060000000000" pitchFamily="2" charset="-127"/>
            </a:endParaRPr>
          </a:p>
        </p:txBody>
      </p:sp>
      <p:sp>
        <p:nvSpPr>
          <p:cNvPr id="11" name="직사각형 10"/>
          <p:cNvSpPr/>
          <p:nvPr/>
        </p:nvSpPr>
        <p:spPr>
          <a:xfrm>
            <a:off x="2095224" y="571242"/>
            <a:ext cx="6797256" cy="1015663"/>
          </a:xfrm>
          <a:prstGeom prst="rect">
            <a:avLst/>
          </a:prstGeom>
        </p:spPr>
        <p:txBody>
          <a:bodyPr wrap="square">
            <a:spAutoFit/>
          </a:bodyPr>
          <a:lstStyle/>
          <a:p>
            <a:r>
              <a:rPr lang="en-US" altLang="ko-KR" sz="1200" b="1" dirty="0"/>
              <a:t>The estimates in this fact sheet were derived from data on the 2013 Korean National Health and Nutritional Examination Survey (KNHANES) conducted by the Korean Centers for Disease Control and Prevention (KCDC) and the Korean Ministry of Health and Welfare. The estimated percentage of people with dyslipidemia receiving lipid-lowering medication was determined from the National Health Insurance Service in Korea.</a:t>
            </a:r>
          </a:p>
        </p:txBody>
      </p:sp>
    </p:spTree>
    <p:extLst>
      <p:ext uri="{BB962C8B-B14F-4D97-AF65-F5344CB8AC3E}">
        <p14:creationId xmlns:p14="http://schemas.microsoft.com/office/powerpoint/2010/main" val="3297235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05979"/>
            <a:ext cx="8229600" cy="421555"/>
          </a:xfrm>
        </p:spPr>
        <p:txBody>
          <a:bodyPr>
            <a:noAutofit/>
          </a:bodyPr>
          <a:lstStyle/>
          <a:p>
            <a:pPr algn="l"/>
            <a:r>
              <a:rPr lang="en-US" altLang="ko-KR" sz="2000" dirty="0" smtClean="0">
                <a:latin typeface="다음_Regular" panose="02000603060000000000" pitchFamily="2" charset="-127"/>
                <a:ea typeface="다음_Regular" panose="02000603060000000000" pitchFamily="2" charset="-127"/>
              </a:rPr>
              <a:t>Prevalence </a:t>
            </a:r>
            <a:r>
              <a:rPr lang="en-US" altLang="ko-KR" sz="2000" dirty="0">
                <a:latin typeface="다음_Regular" panose="02000603060000000000" pitchFamily="2" charset="-127"/>
                <a:ea typeface="다음_Regular" panose="02000603060000000000" pitchFamily="2" charset="-127"/>
              </a:rPr>
              <a:t>of Dyslipidemia</a:t>
            </a:r>
            <a:endParaRPr lang="ko-KR" altLang="en-US" sz="2000" dirty="0">
              <a:latin typeface="다음_Regular" panose="02000603060000000000" pitchFamily="2" charset="-127"/>
              <a:ea typeface="다음_Regular" panose="02000603060000000000" pitchFamily="2" charset="-127"/>
            </a:endParaRPr>
          </a:p>
        </p:txBody>
      </p:sp>
      <p:sp>
        <p:nvSpPr>
          <p:cNvPr id="3" name="직사각형 2"/>
          <p:cNvSpPr/>
          <p:nvPr/>
        </p:nvSpPr>
        <p:spPr>
          <a:xfrm>
            <a:off x="360040" y="915566"/>
            <a:ext cx="6228184" cy="461665"/>
          </a:xfrm>
          <a:prstGeom prst="rect">
            <a:avLst/>
          </a:prstGeom>
        </p:spPr>
        <p:txBody>
          <a:bodyPr wrap="square">
            <a:spAutoFit/>
          </a:bodyPr>
          <a:lstStyle/>
          <a:p>
            <a:r>
              <a:rPr lang="en-US" altLang="ko-KR" sz="1200" b="1" dirty="0"/>
              <a:t>• </a:t>
            </a:r>
            <a:r>
              <a:rPr lang="en-US" altLang="ko-KR" sz="1200" b="1" dirty="0" smtClean="0"/>
              <a:t>Approximately </a:t>
            </a:r>
            <a:r>
              <a:rPr lang="en-US" altLang="ko-KR" sz="1200" b="1" dirty="0"/>
              <a:t>half of adults aged 30 years or older had dyslipidemia</a:t>
            </a:r>
            <a:r>
              <a:rPr lang="en-US" altLang="ko-KR" sz="1200" b="1" dirty="0" smtClean="0"/>
              <a:t>.</a:t>
            </a:r>
            <a:endParaRPr lang="en-US" altLang="ko-KR" sz="1200" b="1" dirty="0"/>
          </a:p>
          <a:p>
            <a:r>
              <a:rPr lang="en-US" altLang="ko-KR" sz="1200" b="1" dirty="0"/>
              <a:t>• About 6 out of every 10 men and 4 out of every 10 women were </a:t>
            </a:r>
            <a:r>
              <a:rPr lang="en-US" altLang="ko-KR" sz="1200" b="1" dirty="0" err="1"/>
              <a:t>dyslipidemic</a:t>
            </a:r>
            <a:r>
              <a:rPr lang="en-US" altLang="ko-KR" sz="1200" b="1" dirty="0"/>
              <a:t>.</a:t>
            </a:r>
            <a:endParaRPr lang="ko-KR" altLang="en-US" sz="1200" b="1" dirty="0"/>
          </a:p>
        </p:txBody>
      </p:sp>
      <p:pic>
        <p:nvPicPr>
          <p:cNvPr id="4" name="그림 3"/>
          <p:cNvPicPr>
            <a:picLocks noChangeAspect="1"/>
          </p:cNvPicPr>
          <p:nvPr/>
        </p:nvPicPr>
        <p:blipFill>
          <a:blip r:embed="rId2"/>
          <a:stretch>
            <a:fillRect/>
          </a:stretch>
        </p:blipFill>
        <p:spPr>
          <a:xfrm>
            <a:off x="360040" y="1708150"/>
            <a:ext cx="4572000" cy="2708300"/>
          </a:xfrm>
          <a:prstGeom prst="rect">
            <a:avLst/>
          </a:prstGeom>
        </p:spPr>
      </p:pic>
      <p:pic>
        <p:nvPicPr>
          <p:cNvPr id="5" name="그림 4"/>
          <p:cNvPicPr>
            <a:picLocks noChangeAspect="1"/>
          </p:cNvPicPr>
          <p:nvPr/>
        </p:nvPicPr>
        <p:blipFill>
          <a:blip r:embed="rId3"/>
          <a:stretch>
            <a:fillRect/>
          </a:stretch>
        </p:blipFill>
        <p:spPr>
          <a:xfrm>
            <a:off x="5190428" y="2758613"/>
            <a:ext cx="3399457" cy="984237"/>
          </a:xfrm>
          <a:prstGeom prst="rect">
            <a:avLst/>
          </a:prstGeom>
        </p:spPr>
      </p:pic>
      <p:pic>
        <p:nvPicPr>
          <p:cNvPr id="6" name="그림 5"/>
          <p:cNvPicPr>
            <a:picLocks noChangeAspect="1"/>
          </p:cNvPicPr>
          <p:nvPr/>
        </p:nvPicPr>
        <p:blipFill>
          <a:blip r:embed="rId4"/>
          <a:stretch>
            <a:fillRect/>
          </a:stretch>
        </p:blipFill>
        <p:spPr>
          <a:xfrm>
            <a:off x="7492218" y="411509"/>
            <a:ext cx="1040222" cy="2213643"/>
          </a:xfrm>
          <a:prstGeom prst="rect">
            <a:avLst/>
          </a:prstGeom>
        </p:spPr>
      </p:pic>
      <p:pic>
        <p:nvPicPr>
          <p:cNvPr id="7" name="그림 6"/>
          <p:cNvPicPr>
            <a:picLocks noChangeAspect="1"/>
          </p:cNvPicPr>
          <p:nvPr/>
        </p:nvPicPr>
        <p:blipFill>
          <a:blip r:embed="rId5"/>
          <a:stretch>
            <a:fillRect/>
          </a:stretch>
        </p:blipFill>
        <p:spPr>
          <a:xfrm>
            <a:off x="5580112" y="4006534"/>
            <a:ext cx="2857500" cy="676275"/>
          </a:xfrm>
          <a:prstGeom prst="rect">
            <a:avLst/>
          </a:prstGeom>
        </p:spPr>
      </p:pic>
    </p:spTree>
    <p:extLst>
      <p:ext uri="{BB962C8B-B14F-4D97-AF65-F5344CB8AC3E}">
        <p14:creationId xmlns:p14="http://schemas.microsoft.com/office/powerpoint/2010/main" val="2158316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349995"/>
            <a:ext cx="8229600" cy="421555"/>
          </a:xfrm>
        </p:spPr>
        <p:txBody>
          <a:bodyPr>
            <a:noAutofit/>
          </a:bodyPr>
          <a:lstStyle/>
          <a:p>
            <a:pPr algn="l"/>
            <a:r>
              <a:rPr lang="en-US" altLang="ko-KR" sz="2000" dirty="0" smtClean="0">
                <a:latin typeface="다음_Regular" panose="02000603060000000000" pitchFamily="2" charset="-127"/>
                <a:ea typeface="다음_Regular" panose="02000603060000000000" pitchFamily="2" charset="-127"/>
              </a:rPr>
              <a:t>Prevalence </a:t>
            </a:r>
            <a:r>
              <a:rPr lang="en-US" altLang="ko-KR" sz="2000" dirty="0">
                <a:latin typeface="다음_Regular" panose="02000603060000000000" pitchFamily="2" charset="-127"/>
                <a:ea typeface="다음_Regular" panose="02000603060000000000" pitchFamily="2" charset="-127"/>
              </a:rPr>
              <a:t>of Dyslipidemia</a:t>
            </a:r>
            <a:br>
              <a:rPr lang="en-US" altLang="ko-KR" sz="2000" dirty="0">
                <a:latin typeface="다음_Regular" panose="02000603060000000000" pitchFamily="2" charset="-127"/>
                <a:ea typeface="다음_Regular" panose="02000603060000000000" pitchFamily="2" charset="-127"/>
              </a:rPr>
            </a:br>
            <a:r>
              <a:rPr lang="en-US" altLang="ko-KR" sz="2000" dirty="0">
                <a:latin typeface="다음_Regular" panose="02000603060000000000" pitchFamily="2" charset="-127"/>
                <a:ea typeface="다음_Regular" panose="02000603060000000000" pitchFamily="2" charset="-127"/>
              </a:rPr>
              <a:t>by Age Group</a:t>
            </a:r>
            <a:endParaRPr lang="ko-KR" altLang="en-US" sz="2000" dirty="0">
              <a:latin typeface="다음_Regular" panose="02000603060000000000" pitchFamily="2" charset="-127"/>
              <a:ea typeface="다음_Regular" panose="02000603060000000000" pitchFamily="2" charset="-127"/>
            </a:endParaRPr>
          </a:p>
        </p:txBody>
      </p:sp>
      <p:sp>
        <p:nvSpPr>
          <p:cNvPr id="3" name="직사각형 2"/>
          <p:cNvSpPr/>
          <p:nvPr/>
        </p:nvSpPr>
        <p:spPr>
          <a:xfrm>
            <a:off x="539552" y="1133331"/>
            <a:ext cx="6768752" cy="646331"/>
          </a:xfrm>
          <a:prstGeom prst="rect">
            <a:avLst/>
          </a:prstGeom>
        </p:spPr>
        <p:txBody>
          <a:bodyPr wrap="square">
            <a:spAutoFit/>
          </a:bodyPr>
          <a:lstStyle/>
          <a:p>
            <a:r>
              <a:rPr lang="en-US" altLang="ko-KR" sz="1000" dirty="0" smtClean="0"/>
              <a:t>•</a:t>
            </a:r>
            <a:r>
              <a:rPr lang="en-US" altLang="ko-KR" sz="1200" b="1" dirty="0" smtClean="0"/>
              <a:t> </a:t>
            </a:r>
            <a:r>
              <a:rPr lang="en-US" altLang="ko-KR" sz="1200" b="1" dirty="0"/>
              <a:t>Throughout all age groups of 30 years or older, about half of men had dyslipidemia.</a:t>
            </a:r>
          </a:p>
          <a:p>
            <a:r>
              <a:rPr lang="en-US" altLang="ko-KR" sz="1200" b="1" dirty="0"/>
              <a:t>• On the other hand, the prevalence of dyslipidemia in women tended to substantially increase after the age of 50.</a:t>
            </a:r>
            <a:endParaRPr lang="ko-KR" altLang="en-US" sz="1200" b="1" dirty="0"/>
          </a:p>
        </p:txBody>
      </p:sp>
      <p:pic>
        <p:nvPicPr>
          <p:cNvPr id="5" name="그림 4"/>
          <p:cNvPicPr>
            <a:picLocks noChangeAspect="1"/>
          </p:cNvPicPr>
          <p:nvPr/>
        </p:nvPicPr>
        <p:blipFill>
          <a:blip r:embed="rId2"/>
          <a:stretch>
            <a:fillRect/>
          </a:stretch>
        </p:blipFill>
        <p:spPr>
          <a:xfrm>
            <a:off x="7596188" y="411510"/>
            <a:ext cx="885956" cy="2201863"/>
          </a:xfrm>
          <a:prstGeom prst="rect">
            <a:avLst/>
          </a:prstGeom>
        </p:spPr>
      </p:pic>
      <p:grpSp>
        <p:nvGrpSpPr>
          <p:cNvPr id="10" name="그룹 9"/>
          <p:cNvGrpSpPr/>
          <p:nvPr/>
        </p:nvGrpSpPr>
        <p:grpSpPr>
          <a:xfrm>
            <a:off x="611560" y="2427288"/>
            <a:ext cx="6552728" cy="2376264"/>
            <a:chOff x="539552" y="2499742"/>
            <a:chExt cx="4433693" cy="1512168"/>
          </a:xfrm>
        </p:grpSpPr>
        <p:pic>
          <p:nvPicPr>
            <p:cNvPr id="7" name="그림 6"/>
            <p:cNvPicPr>
              <a:picLocks noChangeAspect="1"/>
            </p:cNvPicPr>
            <p:nvPr/>
          </p:nvPicPr>
          <p:blipFill>
            <a:blip r:embed="rId3"/>
            <a:stretch>
              <a:fillRect/>
            </a:stretch>
          </p:blipFill>
          <p:spPr>
            <a:xfrm>
              <a:off x="539552" y="2499742"/>
              <a:ext cx="4254383" cy="1512168"/>
            </a:xfrm>
            <a:prstGeom prst="rect">
              <a:avLst/>
            </a:prstGeom>
          </p:spPr>
        </p:pic>
        <p:pic>
          <p:nvPicPr>
            <p:cNvPr id="8" name="그림 7"/>
            <p:cNvPicPr>
              <a:picLocks noChangeAspect="1"/>
            </p:cNvPicPr>
            <p:nvPr/>
          </p:nvPicPr>
          <p:blipFill>
            <a:blip r:embed="rId4"/>
            <a:stretch>
              <a:fillRect/>
            </a:stretch>
          </p:blipFill>
          <p:spPr>
            <a:xfrm>
              <a:off x="4789014" y="3451890"/>
              <a:ext cx="184231" cy="416004"/>
            </a:xfrm>
            <a:prstGeom prst="rect">
              <a:avLst/>
            </a:prstGeom>
          </p:spPr>
        </p:pic>
      </p:grpSp>
    </p:spTree>
    <p:extLst>
      <p:ext uri="{BB962C8B-B14F-4D97-AF65-F5344CB8AC3E}">
        <p14:creationId xmlns:p14="http://schemas.microsoft.com/office/powerpoint/2010/main" val="3053801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349995"/>
            <a:ext cx="8229600" cy="421555"/>
          </a:xfrm>
        </p:spPr>
        <p:txBody>
          <a:bodyPr>
            <a:noAutofit/>
          </a:bodyPr>
          <a:lstStyle/>
          <a:p>
            <a:pPr algn="l"/>
            <a:r>
              <a:rPr lang="en-US" altLang="ko-KR" sz="2000" dirty="0" smtClean="0">
                <a:latin typeface="다음_Regular" panose="02000603060000000000" pitchFamily="2" charset="-127"/>
                <a:ea typeface="다음_Regular" panose="02000603060000000000" pitchFamily="2" charset="-127"/>
              </a:rPr>
              <a:t>Treatment </a:t>
            </a:r>
            <a:r>
              <a:rPr lang="en-US" altLang="ko-KR" sz="2000" dirty="0">
                <a:latin typeface="다음_Regular" panose="02000603060000000000" pitchFamily="2" charset="-127"/>
                <a:ea typeface="다음_Regular" panose="02000603060000000000" pitchFamily="2" charset="-127"/>
              </a:rPr>
              <a:t>with</a:t>
            </a:r>
            <a:br>
              <a:rPr lang="en-US" altLang="ko-KR" sz="2000" dirty="0">
                <a:latin typeface="다음_Regular" panose="02000603060000000000" pitchFamily="2" charset="-127"/>
                <a:ea typeface="다음_Regular" panose="02000603060000000000" pitchFamily="2" charset="-127"/>
              </a:rPr>
            </a:br>
            <a:r>
              <a:rPr lang="en-US" altLang="ko-KR" sz="2000" dirty="0">
                <a:latin typeface="다음_Regular" panose="02000603060000000000" pitchFamily="2" charset="-127"/>
                <a:ea typeface="다음_Regular" panose="02000603060000000000" pitchFamily="2" charset="-127"/>
              </a:rPr>
              <a:t>Lipid-lowering Medication</a:t>
            </a:r>
            <a:r>
              <a:rPr lang="ko-KR" altLang="en-US" sz="2000" smtClean="0">
                <a:latin typeface="다음_Regular" panose="02000603060000000000" pitchFamily="2" charset="-127"/>
                <a:ea typeface="다음_Regular" panose="02000603060000000000" pitchFamily="2" charset="-127"/>
              </a:rPr>
              <a:t> </a:t>
            </a:r>
            <a:endParaRPr lang="ko-KR" altLang="en-US" sz="2000" dirty="0">
              <a:latin typeface="다음_Regular" panose="02000603060000000000" pitchFamily="2" charset="-127"/>
              <a:ea typeface="다음_Regular" panose="02000603060000000000" pitchFamily="2" charset="-127"/>
            </a:endParaRPr>
          </a:p>
        </p:txBody>
      </p:sp>
      <p:sp>
        <p:nvSpPr>
          <p:cNvPr id="3" name="직사각형 2"/>
          <p:cNvSpPr/>
          <p:nvPr/>
        </p:nvSpPr>
        <p:spPr>
          <a:xfrm>
            <a:off x="539552" y="948665"/>
            <a:ext cx="6840760" cy="830997"/>
          </a:xfrm>
          <a:prstGeom prst="rect">
            <a:avLst/>
          </a:prstGeom>
        </p:spPr>
        <p:txBody>
          <a:bodyPr wrap="square">
            <a:spAutoFit/>
          </a:bodyPr>
          <a:lstStyle/>
          <a:p>
            <a:r>
              <a:rPr lang="en-US" altLang="ko-KR" sz="1000" dirty="0" smtClean="0"/>
              <a:t>• </a:t>
            </a:r>
            <a:r>
              <a:rPr lang="en-US" altLang="ko-KR" sz="1200" b="1" dirty="0" smtClean="0"/>
              <a:t>According </a:t>
            </a:r>
            <a:r>
              <a:rPr lang="en-US" altLang="ko-KR" sz="1200" b="1" dirty="0"/>
              <a:t>to the data from National Health Insurance Service in </a:t>
            </a:r>
            <a:r>
              <a:rPr lang="en-US" altLang="ko-KR" sz="1200" b="1" dirty="0" err="1"/>
              <a:t>korea</a:t>
            </a:r>
            <a:r>
              <a:rPr lang="en-US" altLang="ko-KR" sz="1200" b="1" dirty="0"/>
              <a:t>, percentage of </a:t>
            </a:r>
            <a:r>
              <a:rPr lang="en-US" altLang="ko-KR" sz="1200" b="1" dirty="0" smtClean="0"/>
              <a:t>people with </a:t>
            </a:r>
            <a:r>
              <a:rPr lang="en-US" altLang="ko-KR" sz="1200" b="1" dirty="0"/>
              <a:t>dyslipidemia receiving lipid-lowering medication was increasing for the past 10 </a:t>
            </a:r>
            <a:r>
              <a:rPr lang="en-US" altLang="ko-KR" sz="1200" b="1" dirty="0" smtClean="0"/>
              <a:t>years. In </a:t>
            </a:r>
            <a:r>
              <a:rPr lang="en-US" altLang="ko-KR" sz="1200" b="1" dirty="0"/>
              <a:t>2013, the percentage of patients receiving lipid-lowering medication was 5 times </a:t>
            </a:r>
            <a:r>
              <a:rPr lang="en-US" altLang="ko-KR" sz="1200" b="1" dirty="0" smtClean="0"/>
              <a:t>greater compared </a:t>
            </a:r>
            <a:r>
              <a:rPr lang="en-US" altLang="ko-KR" sz="1200" b="1" dirty="0"/>
              <a:t>to 2003.</a:t>
            </a:r>
            <a:endParaRPr lang="ko-KR" altLang="en-US" sz="1200" b="1" dirty="0"/>
          </a:p>
        </p:txBody>
      </p:sp>
      <p:grpSp>
        <p:nvGrpSpPr>
          <p:cNvPr id="6" name="그룹 5"/>
          <p:cNvGrpSpPr/>
          <p:nvPr/>
        </p:nvGrpSpPr>
        <p:grpSpPr>
          <a:xfrm>
            <a:off x="7596336" y="699542"/>
            <a:ext cx="1036814" cy="1072812"/>
            <a:chOff x="7596188" y="594845"/>
            <a:chExt cx="1180978" cy="1177509"/>
          </a:xfrm>
        </p:grpSpPr>
        <p:pic>
          <p:nvPicPr>
            <p:cNvPr id="4" name="그림 3"/>
            <p:cNvPicPr>
              <a:picLocks noChangeAspect="1"/>
            </p:cNvPicPr>
            <p:nvPr/>
          </p:nvPicPr>
          <p:blipFill>
            <a:blip r:embed="rId2"/>
            <a:stretch>
              <a:fillRect/>
            </a:stretch>
          </p:blipFill>
          <p:spPr>
            <a:xfrm>
              <a:off x="7596188" y="594845"/>
              <a:ext cx="1180978" cy="891759"/>
            </a:xfrm>
            <a:prstGeom prst="rect">
              <a:avLst/>
            </a:prstGeom>
          </p:spPr>
        </p:pic>
        <p:pic>
          <p:nvPicPr>
            <p:cNvPr id="5" name="그림 4"/>
            <p:cNvPicPr>
              <a:picLocks noChangeAspect="1"/>
            </p:cNvPicPr>
            <p:nvPr/>
          </p:nvPicPr>
          <p:blipFill>
            <a:blip r:embed="rId3"/>
            <a:stretch>
              <a:fillRect/>
            </a:stretch>
          </p:blipFill>
          <p:spPr>
            <a:xfrm>
              <a:off x="8053266" y="1486604"/>
              <a:ext cx="723900" cy="285750"/>
            </a:xfrm>
            <a:prstGeom prst="rect">
              <a:avLst/>
            </a:prstGeom>
          </p:spPr>
        </p:pic>
      </p:grpSp>
      <p:pic>
        <p:nvPicPr>
          <p:cNvPr id="7" name="그림 6"/>
          <p:cNvPicPr>
            <a:picLocks noChangeAspect="1"/>
          </p:cNvPicPr>
          <p:nvPr/>
        </p:nvPicPr>
        <p:blipFill>
          <a:blip r:embed="rId4"/>
          <a:stretch>
            <a:fillRect/>
          </a:stretch>
        </p:blipFill>
        <p:spPr>
          <a:xfrm>
            <a:off x="1835695" y="1772354"/>
            <a:ext cx="4816873" cy="3350390"/>
          </a:xfrm>
          <a:prstGeom prst="rect">
            <a:avLst/>
          </a:prstGeom>
        </p:spPr>
      </p:pic>
    </p:spTree>
    <p:extLst>
      <p:ext uri="{BB962C8B-B14F-4D97-AF65-F5344CB8AC3E}">
        <p14:creationId xmlns:p14="http://schemas.microsoft.com/office/powerpoint/2010/main" val="266965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349995"/>
            <a:ext cx="8229600" cy="421555"/>
          </a:xfrm>
        </p:spPr>
        <p:txBody>
          <a:bodyPr>
            <a:noAutofit/>
          </a:bodyPr>
          <a:lstStyle/>
          <a:p>
            <a:pPr algn="l"/>
            <a:r>
              <a:rPr lang="en-US" altLang="ko-KR" sz="2000" dirty="0" err="1" smtClean="0">
                <a:latin typeface="다음_Regular" panose="02000603060000000000" pitchFamily="2" charset="-127"/>
                <a:ea typeface="다음_Regular" panose="02000603060000000000" pitchFamily="2" charset="-127"/>
              </a:rPr>
              <a:t>Prevalences</a:t>
            </a:r>
            <a:r>
              <a:rPr lang="en-US" altLang="ko-KR" sz="2000" dirty="0" smtClean="0">
                <a:latin typeface="다음_Regular" panose="02000603060000000000" pitchFamily="2" charset="-127"/>
                <a:ea typeface="다음_Regular" panose="02000603060000000000" pitchFamily="2" charset="-127"/>
              </a:rPr>
              <a:t> </a:t>
            </a:r>
            <a:r>
              <a:rPr lang="en-US" altLang="ko-KR" sz="2000" dirty="0">
                <a:latin typeface="다음_Regular" panose="02000603060000000000" pitchFamily="2" charset="-127"/>
                <a:ea typeface="다음_Regular" panose="02000603060000000000" pitchFamily="2" charset="-127"/>
              </a:rPr>
              <a:t>of</a:t>
            </a:r>
            <a:br>
              <a:rPr lang="en-US" altLang="ko-KR" sz="2000" dirty="0">
                <a:latin typeface="다음_Regular" panose="02000603060000000000" pitchFamily="2" charset="-127"/>
                <a:ea typeface="다음_Regular" panose="02000603060000000000" pitchFamily="2" charset="-127"/>
              </a:rPr>
            </a:br>
            <a:r>
              <a:rPr lang="en-US" altLang="ko-KR" sz="2000" dirty="0">
                <a:latin typeface="다음_Regular" panose="02000603060000000000" pitchFamily="2" charset="-127"/>
                <a:ea typeface="다음_Regular" panose="02000603060000000000" pitchFamily="2" charset="-127"/>
              </a:rPr>
              <a:t>Dyslipidemia Subtypes</a:t>
            </a:r>
            <a:endParaRPr lang="ko-KR" altLang="en-US" sz="2000" dirty="0">
              <a:latin typeface="다음_Regular" panose="02000603060000000000" pitchFamily="2" charset="-127"/>
              <a:ea typeface="다음_Regular" panose="02000603060000000000" pitchFamily="2" charset="-127"/>
            </a:endParaRPr>
          </a:p>
        </p:txBody>
      </p:sp>
      <p:sp>
        <p:nvSpPr>
          <p:cNvPr id="3" name="직사각형 2"/>
          <p:cNvSpPr/>
          <p:nvPr/>
        </p:nvSpPr>
        <p:spPr>
          <a:xfrm>
            <a:off x="457200" y="1043459"/>
            <a:ext cx="7067617" cy="1384995"/>
          </a:xfrm>
          <a:prstGeom prst="rect">
            <a:avLst/>
          </a:prstGeom>
        </p:spPr>
        <p:txBody>
          <a:bodyPr wrap="square">
            <a:spAutoFit/>
          </a:bodyPr>
          <a:lstStyle/>
          <a:p>
            <a:r>
              <a:rPr lang="en-US" altLang="ko-KR" sz="1000" b="1" dirty="0"/>
              <a:t>• </a:t>
            </a:r>
            <a:r>
              <a:rPr lang="en-US" altLang="ko-KR" sz="1200" b="1" dirty="0" smtClean="0"/>
              <a:t>About </a:t>
            </a:r>
            <a:r>
              <a:rPr lang="en-US" altLang="ko-KR" sz="1200" b="1" dirty="0"/>
              <a:t>1 out of every 6 adults aged 30 years or older had hyper-LDL-</a:t>
            </a:r>
            <a:r>
              <a:rPr lang="en-US" altLang="ko-KR" sz="1200" b="1" dirty="0" err="1"/>
              <a:t>cholesterolemia</a:t>
            </a:r>
            <a:r>
              <a:rPr lang="en-US" altLang="ko-KR" sz="1200" b="1" dirty="0"/>
              <a:t>,</a:t>
            </a:r>
          </a:p>
          <a:p>
            <a:r>
              <a:rPr lang="en-US" altLang="ko-KR" sz="1200" b="1" dirty="0"/>
              <a:t>and its prevalence was greater in women than in men.</a:t>
            </a:r>
          </a:p>
          <a:p>
            <a:r>
              <a:rPr lang="en-US" altLang="ko-KR" sz="1200" b="1" dirty="0"/>
              <a:t>• </a:t>
            </a:r>
            <a:r>
              <a:rPr lang="en-US" altLang="ko-KR" sz="1200" b="1" dirty="0" err="1" smtClean="0"/>
              <a:t>Prevalences</a:t>
            </a:r>
            <a:r>
              <a:rPr lang="en-US" altLang="ko-KR" sz="1200" b="1" dirty="0" smtClean="0"/>
              <a:t> </a:t>
            </a:r>
            <a:r>
              <a:rPr lang="en-US" altLang="ko-KR" sz="1200" b="1" dirty="0"/>
              <a:t>of hypertriglyceridemia and hypo-HDL-</a:t>
            </a:r>
            <a:r>
              <a:rPr lang="en-US" altLang="ko-KR" sz="1200" b="1" dirty="0" err="1"/>
              <a:t>cholesterolemia</a:t>
            </a:r>
            <a:r>
              <a:rPr lang="en-US" altLang="ko-KR" sz="1200" b="1" dirty="0"/>
              <a:t> in men were</a:t>
            </a:r>
          </a:p>
          <a:p>
            <a:r>
              <a:rPr lang="en-US" altLang="ko-KR" sz="1200" b="1" dirty="0"/>
              <a:t>about twice as great as those in women.</a:t>
            </a:r>
            <a:r>
              <a:rPr lang="ko-KR" altLang="en-US" sz="1200" b="1" smtClean="0"/>
              <a:t> </a:t>
            </a:r>
            <a:endParaRPr lang="en-US" altLang="ko-KR" sz="1200" b="1" dirty="0" smtClean="0"/>
          </a:p>
          <a:p>
            <a:r>
              <a:rPr lang="en-US" altLang="ko-KR" sz="1200" b="1" dirty="0"/>
              <a:t>• </a:t>
            </a:r>
            <a:r>
              <a:rPr lang="en-US" altLang="ko-KR" sz="1200" b="1" dirty="0" smtClean="0"/>
              <a:t>Among </a:t>
            </a:r>
            <a:r>
              <a:rPr lang="en-US" altLang="ko-KR" sz="1200" b="1" dirty="0"/>
              <a:t>men aged 30 years or older, about 1 out of every 4 men had hypertriglyceridemia,</a:t>
            </a:r>
          </a:p>
          <a:p>
            <a:r>
              <a:rPr lang="en-US" altLang="ko-KR" sz="1200" b="1" dirty="0"/>
              <a:t>and 1 out of every 3 men had hypo-HDL-</a:t>
            </a:r>
            <a:r>
              <a:rPr lang="en-US" altLang="ko-KR" sz="1200" b="1" dirty="0" err="1"/>
              <a:t>cholesterolemia</a:t>
            </a:r>
            <a:r>
              <a:rPr lang="en-US" altLang="ko-KR" sz="1200" b="1" dirty="0"/>
              <a:t>.</a:t>
            </a:r>
            <a:endParaRPr lang="ko-KR" altLang="en-US" sz="1200" b="1" dirty="0"/>
          </a:p>
          <a:p>
            <a:r>
              <a:rPr lang="en-US" altLang="ko-KR" sz="1200" b="1" dirty="0"/>
              <a:t>  </a:t>
            </a:r>
            <a:endParaRPr lang="ko-KR" altLang="en-US" sz="1200" b="1" dirty="0"/>
          </a:p>
        </p:txBody>
      </p:sp>
      <p:pic>
        <p:nvPicPr>
          <p:cNvPr id="6" name="그림 5"/>
          <p:cNvPicPr>
            <a:picLocks noChangeAspect="1"/>
          </p:cNvPicPr>
          <p:nvPr/>
        </p:nvPicPr>
        <p:blipFill>
          <a:blip r:embed="rId2"/>
          <a:stretch>
            <a:fillRect/>
          </a:stretch>
        </p:blipFill>
        <p:spPr>
          <a:xfrm>
            <a:off x="7720944" y="556022"/>
            <a:ext cx="965856" cy="2304256"/>
          </a:xfrm>
          <a:prstGeom prst="rect">
            <a:avLst/>
          </a:prstGeom>
        </p:spPr>
      </p:pic>
      <p:pic>
        <p:nvPicPr>
          <p:cNvPr id="8" name="그림 7"/>
          <p:cNvPicPr>
            <a:picLocks noChangeAspect="1"/>
          </p:cNvPicPr>
          <p:nvPr/>
        </p:nvPicPr>
        <p:blipFill>
          <a:blip r:embed="rId3"/>
          <a:stretch>
            <a:fillRect/>
          </a:stretch>
        </p:blipFill>
        <p:spPr>
          <a:xfrm>
            <a:off x="4499992" y="3819909"/>
            <a:ext cx="4464496" cy="1242819"/>
          </a:xfrm>
          <a:prstGeom prst="rect">
            <a:avLst/>
          </a:prstGeom>
        </p:spPr>
      </p:pic>
      <p:pic>
        <p:nvPicPr>
          <p:cNvPr id="12" name="그림 11"/>
          <p:cNvPicPr>
            <a:picLocks noChangeAspect="1"/>
          </p:cNvPicPr>
          <p:nvPr/>
        </p:nvPicPr>
        <p:blipFill>
          <a:blip r:embed="rId4"/>
          <a:stretch>
            <a:fillRect/>
          </a:stretch>
        </p:blipFill>
        <p:spPr>
          <a:xfrm>
            <a:off x="539552" y="2428454"/>
            <a:ext cx="4364986" cy="2159520"/>
          </a:xfrm>
          <a:prstGeom prst="rect">
            <a:avLst/>
          </a:prstGeom>
        </p:spPr>
      </p:pic>
    </p:spTree>
    <p:extLst>
      <p:ext uri="{BB962C8B-B14F-4D97-AF65-F5344CB8AC3E}">
        <p14:creationId xmlns:p14="http://schemas.microsoft.com/office/powerpoint/2010/main" val="3996292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349995"/>
            <a:ext cx="8229600" cy="421555"/>
          </a:xfrm>
        </p:spPr>
        <p:txBody>
          <a:bodyPr>
            <a:noAutofit/>
          </a:bodyPr>
          <a:lstStyle/>
          <a:p>
            <a:pPr algn="l"/>
            <a:r>
              <a:rPr lang="en-US" altLang="ko-KR" sz="2000" dirty="0" smtClean="0">
                <a:latin typeface="다음_Regular" panose="02000603060000000000" pitchFamily="2" charset="-127"/>
                <a:ea typeface="다음_Regular" panose="02000603060000000000" pitchFamily="2" charset="-127"/>
              </a:rPr>
              <a:t>Hyper-LDL-</a:t>
            </a:r>
            <a:r>
              <a:rPr lang="en-US" altLang="ko-KR" sz="2000" dirty="0" err="1" smtClean="0">
                <a:latin typeface="다음_Regular" panose="02000603060000000000" pitchFamily="2" charset="-127"/>
                <a:ea typeface="다음_Regular" panose="02000603060000000000" pitchFamily="2" charset="-127"/>
              </a:rPr>
              <a:t>cholesterolemia</a:t>
            </a:r>
            <a:endParaRPr lang="ko-KR" altLang="en-US" sz="2000" dirty="0">
              <a:latin typeface="다음_Regular" panose="02000603060000000000" pitchFamily="2" charset="-127"/>
              <a:ea typeface="다음_Regular" panose="02000603060000000000" pitchFamily="2" charset="-127"/>
            </a:endParaRPr>
          </a:p>
        </p:txBody>
      </p:sp>
      <p:sp>
        <p:nvSpPr>
          <p:cNvPr id="3" name="직사각형 2"/>
          <p:cNvSpPr/>
          <p:nvPr/>
        </p:nvSpPr>
        <p:spPr>
          <a:xfrm>
            <a:off x="539552" y="915566"/>
            <a:ext cx="7199112" cy="1015663"/>
          </a:xfrm>
          <a:prstGeom prst="rect">
            <a:avLst/>
          </a:prstGeom>
        </p:spPr>
        <p:txBody>
          <a:bodyPr wrap="square">
            <a:spAutoFit/>
          </a:bodyPr>
          <a:lstStyle/>
          <a:p>
            <a:r>
              <a:rPr lang="en-US" altLang="ko-KR" sz="1000" dirty="0" smtClean="0"/>
              <a:t>• </a:t>
            </a:r>
            <a:r>
              <a:rPr lang="en-US" altLang="ko-KR" sz="1200" b="1" dirty="0" smtClean="0"/>
              <a:t>The </a:t>
            </a:r>
            <a:r>
              <a:rPr lang="en-US" altLang="ko-KR" sz="1200" b="1" dirty="0"/>
              <a:t>prevalence of hyper-LDL-</a:t>
            </a:r>
            <a:r>
              <a:rPr lang="en-US" altLang="ko-KR" sz="1200" b="1" dirty="0" err="1"/>
              <a:t>cholesterolemia</a:t>
            </a:r>
            <a:r>
              <a:rPr lang="en-US" altLang="ko-KR" sz="1200" b="1" dirty="0"/>
              <a:t> increased with age, where 1 out of</a:t>
            </a:r>
          </a:p>
          <a:p>
            <a:r>
              <a:rPr lang="en-US" altLang="ko-KR" sz="1200" b="1" dirty="0"/>
              <a:t>every 5 men and 1 out of every 3 women aged 60 years or </a:t>
            </a:r>
            <a:r>
              <a:rPr lang="en-US" altLang="ko-KR" sz="1200" b="1" dirty="0" smtClean="0"/>
              <a:t>older had </a:t>
            </a:r>
            <a:r>
              <a:rPr lang="en-US" altLang="ko-KR" sz="1200" b="1" dirty="0"/>
              <a:t>hyper-LDL-</a:t>
            </a:r>
            <a:r>
              <a:rPr lang="en-US" altLang="ko-KR" sz="1200" b="1" dirty="0" err="1"/>
              <a:t>cholesterolemia</a:t>
            </a:r>
            <a:r>
              <a:rPr lang="en-US" altLang="ko-KR" sz="1200" b="1" dirty="0"/>
              <a:t>.</a:t>
            </a:r>
          </a:p>
          <a:p>
            <a:r>
              <a:rPr lang="en-US" altLang="ko-KR" sz="1200" b="1" dirty="0"/>
              <a:t>• </a:t>
            </a:r>
            <a:r>
              <a:rPr lang="en-US" altLang="ko-KR" sz="1200" b="1" dirty="0" smtClean="0"/>
              <a:t>Percentages </a:t>
            </a:r>
            <a:r>
              <a:rPr lang="en-US" altLang="ko-KR" sz="1200" b="1" dirty="0"/>
              <a:t>of women with hyper-LDL-</a:t>
            </a:r>
            <a:r>
              <a:rPr lang="en-US" altLang="ko-KR" sz="1200" b="1" dirty="0" err="1"/>
              <a:t>cholesterolemia</a:t>
            </a:r>
            <a:r>
              <a:rPr lang="en-US" altLang="ko-KR" sz="1200" b="1" dirty="0"/>
              <a:t> in their 50s were 6 times and</a:t>
            </a:r>
          </a:p>
          <a:p>
            <a:r>
              <a:rPr lang="en-US" altLang="ko-KR" sz="1200" b="1" dirty="0"/>
              <a:t>3 times greater than those of women in their 30s and 40s, respectively.</a:t>
            </a:r>
            <a:endParaRPr lang="ko-KR" altLang="en-US" sz="1200" b="1" dirty="0"/>
          </a:p>
        </p:txBody>
      </p:sp>
      <p:pic>
        <p:nvPicPr>
          <p:cNvPr id="4" name="그림 3"/>
          <p:cNvPicPr>
            <a:picLocks noChangeAspect="1"/>
          </p:cNvPicPr>
          <p:nvPr/>
        </p:nvPicPr>
        <p:blipFill>
          <a:blip r:embed="rId2"/>
          <a:stretch>
            <a:fillRect/>
          </a:stretch>
        </p:blipFill>
        <p:spPr>
          <a:xfrm>
            <a:off x="7700524" y="557600"/>
            <a:ext cx="903924" cy="2302182"/>
          </a:xfrm>
          <a:prstGeom prst="rect">
            <a:avLst/>
          </a:prstGeom>
        </p:spPr>
      </p:pic>
      <p:pic>
        <p:nvPicPr>
          <p:cNvPr id="5" name="그림 4"/>
          <p:cNvPicPr>
            <a:picLocks noChangeAspect="1"/>
          </p:cNvPicPr>
          <p:nvPr/>
        </p:nvPicPr>
        <p:blipFill>
          <a:blip r:embed="rId3"/>
          <a:stretch>
            <a:fillRect/>
          </a:stretch>
        </p:blipFill>
        <p:spPr>
          <a:xfrm>
            <a:off x="755576" y="2643758"/>
            <a:ext cx="6163509" cy="2255809"/>
          </a:xfrm>
          <a:prstGeom prst="rect">
            <a:avLst/>
          </a:prstGeom>
        </p:spPr>
      </p:pic>
    </p:spTree>
    <p:extLst>
      <p:ext uri="{BB962C8B-B14F-4D97-AF65-F5344CB8AC3E}">
        <p14:creationId xmlns:p14="http://schemas.microsoft.com/office/powerpoint/2010/main" val="434268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7987"/>
            <a:ext cx="8229600" cy="421555"/>
          </a:xfrm>
        </p:spPr>
        <p:txBody>
          <a:bodyPr>
            <a:noAutofit/>
          </a:bodyPr>
          <a:lstStyle/>
          <a:p>
            <a:pPr algn="l"/>
            <a:r>
              <a:rPr lang="en-US" altLang="ko-KR" sz="2000" dirty="0" smtClean="0">
                <a:latin typeface="다음_Regular" panose="02000603060000000000" pitchFamily="2" charset="-127"/>
                <a:ea typeface="다음_Regular" panose="02000603060000000000" pitchFamily="2" charset="-127"/>
              </a:rPr>
              <a:t>Hypertriglyceridemia</a:t>
            </a:r>
            <a:endParaRPr lang="ko-KR" altLang="en-US" sz="2000" dirty="0">
              <a:latin typeface="다음_Regular" panose="02000603060000000000" pitchFamily="2" charset="-127"/>
              <a:ea typeface="다음_Regular" panose="02000603060000000000" pitchFamily="2" charset="-127"/>
            </a:endParaRPr>
          </a:p>
        </p:txBody>
      </p:sp>
      <p:sp>
        <p:nvSpPr>
          <p:cNvPr id="3" name="직사각형 2"/>
          <p:cNvSpPr/>
          <p:nvPr/>
        </p:nvSpPr>
        <p:spPr>
          <a:xfrm>
            <a:off x="539552" y="987574"/>
            <a:ext cx="6408712" cy="646331"/>
          </a:xfrm>
          <a:prstGeom prst="rect">
            <a:avLst/>
          </a:prstGeom>
        </p:spPr>
        <p:txBody>
          <a:bodyPr wrap="square">
            <a:spAutoFit/>
          </a:bodyPr>
          <a:lstStyle/>
          <a:p>
            <a:r>
              <a:rPr lang="en-US" altLang="ko-KR" sz="1200" b="1" dirty="0"/>
              <a:t>• </a:t>
            </a:r>
            <a:r>
              <a:rPr lang="en-US" altLang="ko-KR" sz="1200" b="1" dirty="0" smtClean="0"/>
              <a:t>Hypertriglyceridemia </a:t>
            </a:r>
            <a:r>
              <a:rPr lang="en-US" altLang="ko-KR" sz="1200" b="1" dirty="0"/>
              <a:t>was more prevalent in men than in women. The </a:t>
            </a:r>
            <a:r>
              <a:rPr lang="en-US" altLang="ko-KR" sz="1200" b="1" dirty="0" err="1"/>
              <a:t>prevalences</a:t>
            </a:r>
            <a:r>
              <a:rPr lang="en-US" altLang="ko-KR" sz="1200" b="1" dirty="0"/>
              <a:t> of hypertriglyceridemia in their 30s, 40s and 50s were 4 times, 2.5 times and</a:t>
            </a:r>
          </a:p>
          <a:p>
            <a:r>
              <a:rPr lang="en-US" altLang="ko-KR" sz="1200" b="1" dirty="0"/>
              <a:t>2 times greater than those of women within the same age groups.</a:t>
            </a:r>
          </a:p>
        </p:txBody>
      </p:sp>
      <p:pic>
        <p:nvPicPr>
          <p:cNvPr id="5" name="그림 4"/>
          <p:cNvPicPr>
            <a:picLocks noChangeAspect="1"/>
          </p:cNvPicPr>
          <p:nvPr/>
        </p:nvPicPr>
        <p:blipFill>
          <a:blip r:embed="rId2"/>
          <a:stretch>
            <a:fillRect/>
          </a:stretch>
        </p:blipFill>
        <p:spPr>
          <a:xfrm>
            <a:off x="7589539" y="843558"/>
            <a:ext cx="1184060" cy="1293118"/>
          </a:xfrm>
          <a:prstGeom prst="rect">
            <a:avLst/>
          </a:prstGeom>
        </p:spPr>
      </p:pic>
      <p:pic>
        <p:nvPicPr>
          <p:cNvPr id="7" name="그림 6"/>
          <p:cNvPicPr>
            <a:picLocks noChangeAspect="1"/>
          </p:cNvPicPr>
          <p:nvPr/>
        </p:nvPicPr>
        <p:blipFill>
          <a:blip r:embed="rId3"/>
          <a:stretch>
            <a:fillRect/>
          </a:stretch>
        </p:blipFill>
        <p:spPr>
          <a:xfrm>
            <a:off x="683568" y="2160751"/>
            <a:ext cx="6524625" cy="2590800"/>
          </a:xfrm>
          <a:prstGeom prst="rect">
            <a:avLst/>
          </a:prstGeom>
        </p:spPr>
      </p:pic>
    </p:spTree>
    <p:extLst>
      <p:ext uri="{BB962C8B-B14F-4D97-AF65-F5344CB8AC3E}">
        <p14:creationId xmlns:p14="http://schemas.microsoft.com/office/powerpoint/2010/main" val="1771650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7987"/>
            <a:ext cx="8229600" cy="421555"/>
          </a:xfrm>
        </p:spPr>
        <p:txBody>
          <a:bodyPr>
            <a:noAutofit/>
          </a:bodyPr>
          <a:lstStyle/>
          <a:p>
            <a:pPr algn="l"/>
            <a:r>
              <a:rPr lang="en-US" altLang="ko-KR" sz="2000" dirty="0" smtClean="0">
                <a:latin typeface="다음_Regular" panose="02000603060000000000" pitchFamily="2" charset="-127"/>
                <a:ea typeface="다음_Regular" panose="02000603060000000000" pitchFamily="2" charset="-127"/>
              </a:rPr>
              <a:t>Obesity </a:t>
            </a:r>
            <a:r>
              <a:rPr lang="en-US" altLang="ko-KR" sz="2000" dirty="0">
                <a:latin typeface="다음_Regular" panose="02000603060000000000" pitchFamily="2" charset="-127"/>
                <a:ea typeface="다음_Regular" panose="02000603060000000000" pitchFamily="2" charset="-127"/>
              </a:rPr>
              <a:t>and </a:t>
            </a:r>
            <a:r>
              <a:rPr lang="en-US" altLang="ko-KR" sz="2000" dirty="0" smtClean="0">
                <a:latin typeface="다음_Regular" panose="02000603060000000000" pitchFamily="2" charset="-127"/>
                <a:ea typeface="다음_Regular" panose="02000603060000000000" pitchFamily="2" charset="-127"/>
              </a:rPr>
              <a:t>Dyslipidemia</a:t>
            </a:r>
            <a:endParaRPr lang="ko-KR" altLang="en-US" sz="2000" dirty="0">
              <a:latin typeface="다음_Regular" panose="02000603060000000000" pitchFamily="2" charset="-127"/>
              <a:ea typeface="다음_Regular" panose="02000603060000000000" pitchFamily="2" charset="-127"/>
            </a:endParaRPr>
          </a:p>
        </p:txBody>
      </p:sp>
      <p:sp>
        <p:nvSpPr>
          <p:cNvPr id="3" name="직사각형 2"/>
          <p:cNvSpPr/>
          <p:nvPr/>
        </p:nvSpPr>
        <p:spPr>
          <a:xfrm>
            <a:off x="539552" y="771550"/>
            <a:ext cx="6696744" cy="646331"/>
          </a:xfrm>
          <a:prstGeom prst="rect">
            <a:avLst/>
          </a:prstGeom>
        </p:spPr>
        <p:txBody>
          <a:bodyPr wrap="square">
            <a:spAutoFit/>
          </a:bodyPr>
          <a:lstStyle/>
          <a:p>
            <a:r>
              <a:rPr lang="en-US" altLang="ko-KR" sz="1000" dirty="0" smtClean="0"/>
              <a:t>• </a:t>
            </a:r>
            <a:r>
              <a:rPr lang="en-US" altLang="ko-KR" sz="1200" b="1" dirty="0"/>
              <a:t>About half of overweight or obese adults had dyslipidemia</a:t>
            </a:r>
            <a:r>
              <a:rPr lang="en-US" altLang="ko-KR" sz="1200" b="1" dirty="0" smtClean="0"/>
              <a:t>.</a:t>
            </a:r>
          </a:p>
          <a:p>
            <a:r>
              <a:rPr lang="en-US" altLang="ko-KR" sz="1200" b="1" dirty="0" smtClean="0"/>
              <a:t>• Even </a:t>
            </a:r>
            <a:r>
              <a:rPr lang="en-US" altLang="ko-KR" sz="1200" b="1" dirty="0"/>
              <a:t>within the normal range of body </a:t>
            </a:r>
            <a:r>
              <a:rPr lang="en-US" altLang="ko-KR" sz="1200" b="1" dirty="0" smtClean="0"/>
              <a:t>weight, 1 </a:t>
            </a:r>
            <a:r>
              <a:rPr lang="en-US" altLang="ko-KR" sz="1200" b="1" dirty="0"/>
              <a:t>out of every 3 adults had dyslipidemia</a:t>
            </a:r>
            <a:r>
              <a:rPr lang="en-US" altLang="ko-KR" sz="1200" b="1" dirty="0" smtClean="0"/>
              <a:t>.</a:t>
            </a:r>
          </a:p>
          <a:p>
            <a:r>
              <a:rPr lang="en-US" altLang="ko-KR" sz="1200" b="1" dirty="0"/>
              <a:t>• </a:t>
            </a:r>
            <a:r>
              <a:rPr lang="en-US" altLang="ko-KR" sz="1200" b="1" dirty="0" smtClean="0"/>
              <a:t>In </a:t>
            </a:r>
            <a:r>
              <a:rPr lang="en-US" altLang="ko-KR" sz="1200" b="1" dirty="0"/>
              <a:t>cases with abdominal obesity, 2 out of every 3 adults showed </a:t>
            </a:r>
            <a:r>
              <a:rPr lang="en-US" altLang="ko-KR" sz="1200" b="1" dirty="0" err="1"/>
              <a:t>dyslipidemic</a:t>
            </a:r>
            <a:r>
              <a:rPr lang="en-US" altLang="ko-KR" sz="1200" b="1" dirty="0"/>
              <a:t> profiles.</a:t>
            </a:r>
            <a:endParaRPr lang="ko-KR" altLang="en-US" sz="1200" b="1" dirty="0"/>
          </a:p>
        </p:txBody>
      </p:sp>
      <p:pic>
        <p:nvPicPr>
          <p:cNvPr id="4" name="그림 3"/>
          <p:cNvPicPr>
            <a:picLocks noChangeAspect="1"/>
          </p:cNvPicPr>
          <p:nvPr/>
        </p:nvPicPr>
        <p:blipFill>
          <a:blip r:embed="rId3"/>
          <a:stretch>
            <a:fillRect/>
          </a:stretch>
        </p:blipFill>
        <p:spPr>
          <a:xfrm>
            <a:off x="7596188" y="600010"/>
            <a:ext cx="918728" cy="2276847"/>
          </a:xfrm>
          <a:prstGeom prst="rect">
            <a:avLst/>
          </a:prstGeom>
        </p:spPr>
      </p:pic>
      <p:pic>
        <p:nvPicPr>
          <p:cNvPr id="5" name="그림 4"/>
          <p:cNvPicPr>
            <a:picLocks noChangeAspect="1"/>
          </p:cNvPicPr>
          <p:nvPr/>
        </p:nvPicPr>
        <p:blipFill>
          <a:blip r:embed="rId4"/>
          <a:stretch>
            <a:fillRect/>
          </a:stretch>
        </p:blipFill>
        <p:spPr>
          <a:xfrm>
            <a:off x="7663724" y="3280184"/>
            <a:ext cx="1034072" cy="1207529"/>
          </a:xfrm>
          <a:prstGeom prst="rect">
            <a:avLst/>
          </a:prstGeom>
        </p:spPr>
      </p:pic>
      <p:pic>
        <p:nvPicPr>
          <p:cNvPr id="6" name="그림 5"/>
          <p:cNvPicPr>
            <a:picLocks noChangeAspect="1"/>
          </p:cNvPicPr>
          <p:nvPr/>
        </p:nvPicPr>
        <p:blipFill>
          <a:blip r:embed="rId5"/>
          <a:stretch>
            <a:fillRect/>
          </a:stretch>
        </p:blipFill>
        <p:spPr>
          <a:xfrm>
            <a:off x="1115616" y="1620387"/>
            <a:ext cx="4680520" cy="3450950"/>
          </a:xfrm>
          <a:prstGeom prst="rect">
            <a:avLst/>
          </a:prstGeom>
        </p:spPr>
      </p:pic>
    </p:spTree>
    <p:extLst>
      <p:ext uri="{BB962C8B-B14F-4D97-AF65-F5344CB8AC3E}">
        <p14:creationId xmlns:p14="http://schemas.microsoft.com/office/powerpoint/2010/main" val="615444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1517</TotalTime>
  <Words>1030</Words>
  <Application>Microsoft Office PowerPoint</Application>
  <PresentationFormat>화면 슬라이드 쇼(16:9)</PresentationFormat>
  <Paragraphs>92</Paragraphs>
  <Slides>16</Slides>
  <Notes>2</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16</vt:i4>
      </vt:variant>
    </vt:vector>
  </HeadingPairs>
  <TitlesOfParts>
    <vt:vector size="20" baseType="lpstr">
      <vt:lpstr>맑은 고딕</vt:lpstr>
      <vt:lpstr>다음_Regular</vt:lpstr>
      <vt:lpstr>Arial</vt:lpstr>
      <vt:lpstr>Office 테마</vt:lpstr>
      <vt:lpstr>PowerPoint 프레젠테이션</vt:lpstr>
      <vt:lpstr>PowerPoint 프레젠테이션</vt:lpstr>
      <vt:lpstr>Prevalence of Dyslipidemia</vt:lpstr>
      <vt:lpstr>Prevalence of Dyslipidemia by Age Group</vt:lpstr>
      <vt:lpstr>Treatment with Lipid-lowering Medication </vt:lpstr>
      <vt:lpstr>Prevalences of Dyslipidemia Subtypes</vt:lpstr>
      <vt:lpstr>Hyper-LDL-cholesterolemia</vt:lpstr>
      <vt:lpstr>Hypertriglyceridemia</vt:lpstr>
      <vt:lpstr>Obesity and Dyslipidemia</vt:lpstr>
      <vt:lpstr>Diabetes and Dyslipidemia</vt:lpstr>
      <vt:lpstr>Hypertension and Dyslipidemia</vt:lpstr>
      <vt:lpstr>Prevalence of Metabolic Syndrome</vt:lpstr>
      <vt:lpstr>Hyper-LDL-cholesterolemia and Metabolic Syndrome in Postmenopausal Women </vt:lpstr>
      <vt:lpstr>Average Lipid Profiles in Korea</vt:lpstr>
      <vt:lpstr>SUMMARY (1)</vt:lpstr>
      <vt:lpstr>SUMMARY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JN Lee [이재인 : 마콜]</dc:creator>
  <cp:lastModifiedBy>Kwon HS</cp:lastModifiedBy>
  <cp:revision>67</cp:revision>
  <dcterms:created xsi:type="dcterms:W3CDTF">2015-09-08T12:14:30Z</dcterms:created>
  <dcterms:modified xsi:type="dcterms:W3CDTF">2016-03-09T13:32:25Z</dcterms:modified>
</cp:coreProperties>
</file>